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tif" ContentType="image/tiff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447" r:id="rId2"/>
    <p:sldId id="448" r:id="rId3"/>
    <p:sldId id="449" r:id="rId4"/>
    <p:sldId id="450" r:id="rId5"/>
    <p:sldId id="451" r:id="rId6"/>
    <p:sldId id="453" r:id="rId7"/>
    <p:sldId id="454" r:id="rId8"/>
    <p:sldId id="455" r:id="rId9"/>
    <p:sldId id="456" r:id="rId10"/>
    <p:sldId id="457" r:id="rId11"/>
    <p:sldId id="458" r:id="rId12"/>
    <p:sldId id="616" r:id="rId13"/>
    <p:sldId id="459" r:id="rId14"/>
    <p:sldId id="617" r:id="rId15"/>
    <p:sldId id="460" r:id="rId16"/>
    <p:sldId id="461" r:id="rId17"/>
    <p:sldId id="618" r:id="rId18"/>
    <p:sldId id="465" r:id="rId19"/>
    <p:sldId id="466" r:id="rId20"/>
    <p:sldId id="470" r:id="rId21"/>
    <p:sldId id="473" r:id="rId22"/>
    <p:sldId id="475" r:id="rId23"/>
    <p:sldId id="478" r:id="rId24"/>
    <p:sldId id="480" r:id="rId25"/>
    <p:sldId id="481" r:id="rId26"/>
    <p:sldId id="485" r:id="rId27"/>
    <p:sldId id="619" r:id="rId28"/>
    <p:sldId id="488" r:id="rId29"/>
    <p:sldId id="492" r:id="rId30"/>
    <p:sldId id="493" r:id="rId31"/>
    <p:sldId id="495" r:id="rId32"/>
    <p:sldId id="496" r:id="rId33"/>
    <p:sldId id="498" r:id="rId34"/>
    <p:sldId id="501" r:id="rId35"/>
    <p:sldId id="502" r:id="rId36"/>
    <p:sldId id="503" r:id="rId37"/>
    <p:sldId id="504" r:id="rId38"/>
    <p:sldId id="505" r:id="rId39"/>
    <p:sldId id="506" r:id="rId40"/>
    <p:sldId id="620" r:id="rId41"/>
    <p:sldId id="507" r:id="rId42"/>
    <p:sldId id="508" r:id="rId43"/>
    <p:sldId id="509" r:id="rId44"/>
    <p:sldId id="512" r:id="rId45"/>
    <p:sldId id="513" r:id="rId46"/>
    <p:sldId id="514" r:id="rId47"/>
    <p:sldId id="516" r:id="rId48"/>
    <p:sldId id="517" r:id="rId49"/>
    <p:sldId id="518" r:id="rId50"/>
    <p:sldId id="520" r:id="rId51"/>
    <p:sldId id="521" r:id="rId52"/>
    <p:sldId id="621" r:id="rId53"/>
    <p:sldId id="522" r:id="rId54"/>
    <p:sldId id="523" r:id="rId55"/>
    <p:sldId id="524" r:id="rId56"/>
    <p:sldId id="622" r:id="rId57"/>
    <p:sldId id="525" r:id="rId58"/>
    <p:sldId id="527" r:id="rId59"/>
    <p:sldId id="528" r:id="rId60"/>
    <p:sldId id="531" r:id="rId61"/>
    <p:sldId id="532" r:id="rId62"/>
    <p:sldId id="534" r:id="rId63"/>
    <p:sldId id="623" r:id="rId64"/>
    <p:sldId id="539" r:id="rId65"/>
    <p:sldId id="547" r:id="rId66"/>
    <p:sldId id="552" r:id="rId67"/>
    <p:sldId id="553" r:id="rId68"/>
    <p:sldId id="555" r:id="rId69"/>
    <p:sldId id="556" r:id="rId70"/>
    <p:sldId id="557" r:id="rId71"/>
    <p:sldId id="562" r:id="rId72"/>
    <p:sldId id="563" r:id="rId73"/>
    <p:sldId id="572" r:id="rId74"/>
    <p:sldId id="575" r:id="rId75"/>
    <p:sldId id="578" r:id="rId76"/>
    <p:sldId id="581" r:id="rId77"/>
    <p:sldId id="584" r:id="rId78"/>
    <p:sldId id="585" r:id="rId79"/>
    <p:sldId id="586" r:id="rId80"/>
    <p:sldId id="590" r:id="rId81"/>
    <p:sldId id="595" r:id="rId82"/>
    <p:sldId id="603" r:id="rId83"/>
    <p:sldId id="604" r:id="rId84"/>
    <p:sldId id="607" r:id="rId85"/>
    <p:sldId id="609" r:id="rId86"/>
    <p:sldId id="612" r:id="rId87"/>
    <p:sldId id="614" r:id="rId88"/>
    <p:sldId id="615" r:id="rId8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92CE01C-72C7-1942-B5CB-5E832938F479}">
          <p14:sldIdLst>
            <p14:sldId id="447"/>
            <p14:sldId id="448"/>
            <p14:sldId id="449"/>
            <p14:sldId id="450"/>
            <p14:sldId id="451"/>
            <p14:sldId id="453"/>
            <p14:sldId id="454"/>
            <p14:sldId id="455"/>
            <p14:sldId id="456"/>
            <p14:sldId id="457"/>
            <p14:sldId id="458"/>
            <p14:sldId id="616"/>
            <p14:sldId id="459"/>
            <p14:sldId id="617"/>
            <p14:sldId id="460"/>
            <p14:sldId id="461"/>
            <p14:sldId id="618"/>
            <p14:sldId id="465"/>
            <p14:sldId id="466"/>
            <p14:sldId id="470"/>
            <p14:sldId id="473"/>
            <p14:sldId id="475"/>
            <p14:sldId id="478"/>
            <p14:sldId id="480"/>
            <p14:sldId id="481"/>
            <p14:sldId id="485"/>
            <p14:sldId id="619"/>
            <p14:sldId id="488"/>
            <p14:sldId id="492"/>
            <p14:sldId id="493"/>
            <p14:sldId id="495"/>
            <p14:sldId id="496"/>
            <p14:sldId id="498"/>
            <p14:sldId id="501"/>
            <p14:sldId id="502"/>
            <p14:sldId id="503"/>
            <p14:sldId id="504"/>
            <p14:sldId id="505"/>
            <p14:sldId id="506"/>
            <p14:sldId id="620"/>
            <p14:sldId id="507"/>
            <p14:sldId id="508"/>
            <p14:sldId id="509"/>
            <p14:sldId id="512"/>
            <p14:sldId id="513"/>
            <p14:sldId id="514"/>
            <p14:sldId id="516"/>
            <p14:sldId id="517"/>
            <p14:sldId id="518"/>
            <p14:sldId id="520"/>
            <p14:sldId id="521"/>
            <p14:sldId id="621"/>
            <p14:sldId id="522"/>
            <p14:sldId id="523"/>
            <p14:sldId id="524"/>
            <p14:sldId id="622"/>
            <p14:sldId id="525"/>
            <p14:sldId id="527"/>
            <p14:sldId id="528"/>
            <p14:sldId id="531"/>
            <p14:sldId id="532"/>
            <p14:sldId id="534"/>
            <p14:sldId id="623"/>
            <p14:sldId id="539"/>
            <p14:sldId id="547"/>
            <p14:sldId id="552"/>
            <p14:sldId id="553"/>
            <p14:sldId id="555"/>
            <p14:sldId id="556"/>
            <p14:sldId id="557"/>
            <p14:sldId id="562"/>
            <p14:sldId id="563"/>
            <p14:sldId id="572"/>
            <p14:sldId id="575"/>
            <p14:sldId id="578"/>
            <p14:sldId id="581"/>
            <p14:sldId id="584"/>
            <p14:sldId id="585"/>
            <p14:sldId id="586"/>
            <p14:sldId id="590"/>
            <p14:sldId id="595"/>
            <p14:sldId id="603"/>
            <p14:sldId id="604"/>
            <p14:sldId id="607"/>
            <p14:sldId id="609"/>
            <p14:sldId id="612"/>
            <p14:sldId id="614"/>
            <p14:sldId id="61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jamin Morillon" initials="B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B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 autoAdjust="0"/>
    <p:restoredTop sz="97654" autoAdjust="0"/>
  </p:normalViewPr>
  <p:slideViewPr>
    <p:cSldViewPr snapToGrid="0" snapToObjects="1" showGuides="1">
      <p:cViewPr varScale="1">
        <p:scale>
          <a:sx n="118" d="100"/>
          <a:sy n="118" d="100"/>
        </p:scale>
        <p:origin x="-1120" y="-120"/>
      </p:cViewPr>
      <p:guideLst>
        <p:guide orient="horz" pos="1808"/>
        <p:guide pos="30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commentAuthors" Target="commentAuthors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Source:Users:Bn:BnData:5_Paper:09/10_AllfMRI2EE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Rest</c:v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C389F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BC389F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BC389F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B5B73F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E91A34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24A5A4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BC389F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2B8F42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E91A34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4B178D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A44835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11"/>
            <c:invertIfNegative val="0"/>
            <c:bubble3D val="0"/>
            <c:spPr>
              <a:solidFill>
                <a:srgbClr val="E91A34"/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12"/>
            <c:invertIfNegative val="0"/>
            <c:bubble3D val="0"/>
            <c:spPr>
              <a:solidFill>
                <a:srgbClr val="A44835"/>
              </a:solidFill>
              <a:ln>
                <a:solidFill>
                  <a:schemeClr val="tx1"/>
                </a:solidFill>
              </a:ln>
              <a:effectLst/>
            </c:spPr>
          </c:dPt>
          <c:errBars>
            <c:errBarType val="both"/>
            <c:errValType val="cust"/>
            <c:noEndCap val="0"/>
            <c:plus>
              <c:numRef>
                <c:f>'F2'!$C$159:$C$171</c:f>
                <c:numCache>
                  <c:formatCode>General</c:formatCode>
                  <c:ptCount val="13"/>
                  <c:pt idx="0">
                    <c:v>0.0236</c:v>
                  </c:pt>
                  <c:pt idx="1">
                    <c:v>0.0178342888238065</c:v>
                  </c:pt>
                  <c:pt idx="2">
                    <c:v>0.0218546269996501</c:v>
                  </c:pt>
                  <c:pt idx="3">
                    <c:v>0.0256805164785696</c:v>
                  </c:pt>
                  <c:pt idx="4">
                    <c:v>0.0182475706788893</c:v>
                  </c:pt>
                  <c:pt idx="5">
                    <c:v>0.0123404505012092</c:v>
                  </c:pt>
                  <c:pt idx="6">
                    <c:v>0.00940133894242861</c:v>
                  </c:pt>
                  <c:pt idx="7">
                    <c:v>0.00904349750614329</c:v>
                  </c:pt>
                  <c:pt idx="8">
                    <c:v>0.0146026638733054</c:v>
                  </c:pt>
                  <c:pt idx="9">
                    <c:v>0.017077899815749</c:v>
                  </c:pt>
                  <c:pt idx="10">
                    <c:v>0.0133850797001178</c:v>
                  </c:pt>
                  <c:pt idx="11">
                    <c:v>0.0198626934974538</c:v>
                  </c:pt>
                  <c:pt idx="12">
                    <c:v>0.0156553364512097</c:v>
                  </c:pt>
                </c:numCache>
              </c:numRef>
            </c:plus>
            <c:minus>
              <c:numRef>
                <c:f>'F2'!$C$159:$C$171</c:f>
                <c:numCache>
                  <c:formatCode>General</c:formatCode>
                  <c:ptCount val="13"/>
                  <c:pt idx="0">
                    <c:v>0.0236</c:v>
                  </c:pt>
                  <c:pt idx="1">
                    <c:v>0.0178342888238065</c:v>
                  </c:pt>
                  <c:pt idx="2">
                    <c:v>0.0218546269996501</c:v>
                  </c:pt>
                  <c:pt idx="3">
                    <c:v>0.0256805164785696</c:v>
                  </c:pt>
                  <c:pt idx="4">
                    <c:v>0.0182475706788893</c:v>
                  </c:pt>
                  <c:pt idx="5">
                    <c:v>0.0123404505012092</c:v>
                  </c:pt>
                  <c:pt idx="6">
                    <c:v>0.00940133894242861</c:v>
                  </c:pt>
                  <c:pt idx="7">
                    <c:v>0.00904349750614329</c:v>
                  </c:pt>
                  <c:pt idx="8">
                    <c:v>0.0146026638733054</c:v>
                  </c:pt>
                  <c:pt idx="9">
                    <c:v>0.017077899815749</c:v>
                  </c:pt>
                  <c:pt idx="10">
                    <c:v>0.0133850797001178</c:v>
                  </c:pt>
                  <c:pt idx="11">
                    <c:v>0.0198626934974538</c:v>
                  </c:pt>
                  <c:pt idx="12">
                    <c:v>0.0156553364512097</c:v>
                  </c:pt>
                </c:numCache>
              </c:numRef>
            </c:minus>
            <c:spPr>
              <a:ln>
                <a:solidFill>
                  <a:schemeClr val="tx1"/>
                </a:solidFill>
              </a:ln>
            </c:spPr>
          </c:errBars>
          <c:cat>
            <c:strRef>
              <c:f>'F2'!$A$159:$A$171</c:f>
              <c:strCache>
                <c:ptCount val="13"/>
                <c:pt idx="0">
                  <c:v>lip</c:v>
                </c:pt>
                <c:pt idx="1">
                  <c:v>hand</c:v>
                </c:pt>
                <c:pt idx="2">
                  <c:v>tongue</c:v>
                </c:pt>
                <c:pt idx="3">
                  <c:v>PFt</c:v>
                </c:pt>
                <c:pt idx="4">
                  <c:v>Te1.1</c:v>
                </c:pt>
                <c:pt idx="5">
                  <c:v>OP4</c:v>
                </c:pt>
                <c:pt idx="6">
                  <c:v>foot</c:v>
                </c:pt>
                <c:pt idx="7">
                  <c:v>BA18</c:v>
                </c:pt>
                <c:pt idx="8">
                  <c:v>Te1.0</c:v>
                </c:pt>
                <c:pt idx="9">
                  <c:v>Te3</c:v>
                </c:pt>
                <c:pt idx="10">
                  <c:v>BA45</c:v>
                </c:pt>
                <c:pt idx="11">
                  <c:v>Te1.2</c:v>
                </c:pt>
                <c:pt idx="12">
                  <c:v>BA44</c:v>
                </c:pt>
              </c:strCache>
            </c:strRef>
          </c:cat>
          <c:val>
            <c:numRef>
              <c:f>'F2'!$B$159:$B$171</c:f>
              <c:numCache>
                <c:formatCode>General</c:formatCode>
                <c:ptCount val="13"/>
                <c:pt idx="0">
                  <c:v>0.058</c:v>
                </c:pt>
                <c:pt idx="1">
                  <c:v>0.0379870329449042</c:v>
                </c:pt>
                <c:pt idx="2">
                  <c:v>0.034691698397751</c:v>
                </c:pt>
                <c:pt idx="3">
                  <c:v>0.0352148643358732</c:v>
                </c:pt>
                <c:pt idx="4">
                  <c:v>0.0186335082882993</c:v>
                </c:pt>
                <c:pt idx="5">
                  <c:v>0.0174929802261057</c:v>
                </c:pt>
                <c:pt idx="6">
                  <c:v>0.0159909816048893</c:v>
                </c:pt>
                <c:pt idx="7">
                  <c:v>0.0124772195401237</c:v>
                </c:pt>
                <c:pt idx="8">
                  <c:v>0.00418323993552431</c:v>
                </c:pt>
                <c:pt idx="9">
                  <c:v>-0.00206907992220575</c:v>
                </c:pt>
                <c:pt idx="10">
                  <c:v>-0.00651654688730716</c:v>
                </c:pt>
                <c:pt idx="11">
                  <c:v>-0.0160593339077608</c:v>
                </c:pt>
                <c:pt idx="12">
                  <c:v>-0.0202092952269841</c:v>
                </c:pt>
              </c:numCache>
            </c:numRef>
          </c:val>
        </c:ser>
        <c:ser>
          <c:idx val="1"/>
          <c:order val="1"/>
          <c:tx>
            <c:v>Movie</c:v>
          </c:tx>
          <c:spPr>
            <a:solidFill>
              <a:schemeClr val="bg1"/>
            </a:solid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'F2'!$E$159:$E$171</c:f>
                <c:numCache>
                  <c:formatCode>General</c:formatCode>
                  <c:ptCount val="13"/>
                  <c:pt idx="0">
                    <c:v>0.0269</c:v>
                  </c:pt>
                  <c:pt idx="1">
                    <c:v>0.0194920648534219</c:v>
                  </c:pt>
                  <c:pt idx="2">
                    <c:v>0.0288406293195414</c:v>
                  </c:pt>
                  <c:pt idx="3">
                    <c:v>0.0330290323136701</c:v>
                  </c:pt>
                  <c:pt idx="4">
                    <c:v>0.0205839847994807</c:v>
                  </c:pt>
                  <c:pt idx="5">
                    <c:v>0.0228762031778231</c:v>
                  </c:pt>
                  <c:pt idx="6">
                    <c:v>0.0100700526682371</c:v>
                  </c:pt>
                  <c:pt idx="7">
                    <c:v>0.0127406689899074</c:v>
                  </c:pt>
                  <c:pt idx="8">
                    <c:v>0.022614100506712</c:v>
                  </c:pt>
                  <c:pt idx="9">
                    <c:v>0.0149682204463227</c:v>
                  </c:pt>
                  <c:pt idx="10">
                    <c:v>0.0232841812987122</c:v>
                  </c:pt>
                  <c:pt idx="11">
                    <c:v>0.020155826719189</c:v>
                  </c:pt>
                  <c:pt idx="12">
                    <c:v>0.0256752439305236</c:v>
                  </c:pt>
                </c:numCache>
              </c:numRef>
            </c:plus>
            <c:minus>
              <c:numRef>
                <c:f>'F2'!$E$159:$E$171</c:f>
                <c:numCache>
                  <c:formatCode>General</c:formatCode>
                  <c:ptCount val="13"/>
                  <c:pt idx="0">
                    <c:v>0.0269</c:v>
                  </c:pt>
                  <c:pt idx="1">
                    <c:v>0.0194920648534219</c:v>
                  </c:pt>
                  <c:pt idx="2">
                    <c:v>0.0288406293195414</c:v>
                  </c:pt>
                  <c:pt idx="3">
                    <c:v>0.0330290323136701</c:v>
                  </c:pt>
                  <c:pt idx="4">
                    <c:v>0.0205839847994807</c:v>
                  </c:pt>
                  <c:pt idx="5">
                    <c:v>0.0228762031778231</c:v>
                  </c:pt>
                  <c:pt idx="6">
                    <c:v>0.0100700526682371</c:v>
                  </c:pt>
                  <c:pt idx="7">
                    <c:v>0.0127406689899074</c:v>
                  </c:pt>
                  <c:pt idx="8">
                    <c:v>0.022614100506712</c:v>
                  </c:pt>
                  <c:pt idx="9">
                    <c:v>0.0149682204463227</c:v>
                  </c:pt>
                  <c:pt idx="10">
                    <c:v>0.0232841812987122</c:v>
                  </c:pt>
                  <c:pt idx="11">
                    <c:v>0.020155826719189</c:v>
                  </c:pt>
                  <c:pt idx="12">
                    <c:v>0.0256752439305236</c:v>
                  </c:pt>
                </c:numCache>
              </c:numRef>
            </c:minus>
            <c:spPr>
              <a:ln>
                <a:solidFill>
                  <a:schemeClr val="tx1"/>
                </a:solidFill>
              </a:ln>
            </c:spPr>
          </c:errBars>
          <c:cat>
            <c:strRef>
              <c:f>'F2'!$A$159:$A$171</c:f>
              <c:strCache>
                <c:ptCount val="13"/>
                <c:pt idx="0">
                  <c:v>lip</c:v>
                </c:pt>
                <c:pt idx="1">
                  <c:v>hand</c:v>
                </c:pt>
                <c:pt idx="2">
                  <c:v>tongue</c:v>
                </c:pt>
                <c:pt idx="3">
                  <c:v>PFt</c:v>
                </c:pt>
                <c:pt idx="4">
                  <c:v>Te1.1</c:v>
                </c:pt>
                <c:pt idx="5">
                  <c:v>OP4</c:v>
                </c:pt>
                <c:pt idx="6">
                  <c:v>foot</c:v>
                </c:pt>
                <c:pt idx="7">
                  <c:v>BA18</c:v>
                </c:pt>
                <c:pt idx="8">
                  <c:v>Te1.0</c:v>
                </c:pt>
                <c:pt idx="9">
                  <c:v>Te3</c:v>
                </c:pt>
                <c:pt idx="10">
                  <c:v>BA45</c:v>
                </c:pt>
                <c:pt idx="11">
                  <c:v>Te1.2</c:v>
                </c:pt>
                <c:pt idx="12">
                  <c:v>BA44</c:v>
                </c:pt>
              </c:strCache>
            </c:strRef>
          </c:cat>
          <c:val>
            <c:numRef>
              <c:f>'F2'!$D$159:$D$171</c:f>
              <c:numCache>
                <c:formatCode>General</c:formatCode>
                <c:ptCount val="13"/>
                <c:pt idx="0">
                  <c:v>0.0555</c:v>
                </c:pt>
                <c:pt idx="1">
                  <c:v>0.036081352047828</c:v>
                </c:pt>
                <c:pt idx="2">
                  <c:v>0.0432162488296875</c:v>
                </c:pt>
                <c:pt idx="3">
                  <c:v>0.0551345325402734</c:v>
                </c:pt>
                <c:pt idx="4">
                  <c:v>0.0363335302022027</c:v>
                </c:pt>
                <c:pt idx="5">
                  <c:v>0.0397764743773085</c:v>
                </c:pt>
                <c:pt idx="6">
                  <c:v>0.0161102003626771</c:v>
                </c:pt>
                <c:pt idx="7">
                  <c:v>0.0143076640048673</c:v>
                </c:pt>
                <c:pt idx="8">
                  <c:v>0.0343836850107496</c:v>
                </c:pt>
                <c:pt idx="9">
                  <c:v>0.0259679354406836</c:v>
                </c:pt>
                <c:pt idx="10">
                  <c:v>0.0240698224053153</c:v>
                </c:pt>
                <c:pt idx="11">
                  <c:v>0.0269641341317937</c:v>
                </c:pt>
                <c:pt idx="12">
                  <c:v>0.0308701897657344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53288728"/>
        <c:axId val="953291992"/>
      </c:barChart>
      <c:catAx>
        <c:axId val="95328872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12700"/>
        </c:spPr>
        <c:txPr>
          <a:bodyPr/>
          <a:lstStyle/>
          <a:p>
            <a:pPr>
              <a:defRPr sz="100">
                <a:solidFill>
                  <a:schemeClr val="tx1"/>
                </a:solidFill>
              </a:defRPr>
            </a:pPr>
            <a:endParaRPr lang="fr-FR"/>
          </a:p>
        </c:txPr>
        <c:crossAx val="953291992"/>
        <c:crosses val="autoZero"/>
        <c:auto val="1"/>
        <c:lblAlgn val="ctr"/>
        <c:lblOffset val="100"/>
        <c:noMultiLvlLbl val="0"/>
      </c:catAx>
      <c:valAx>
        <c:axId val="953291992"/>
        <c:scaling>
          <c:orientation val="minMax"/>
          <c:max val="0.09"/>
          <c:min val="-0.04"/>
        </c:scaling>
        <c:delete val="0"/>
        <c:axPos val="l"/>
        <c:majorGridlines>
          <c:spPr>
            <a:ln>
              <a:noFill/>
              <a:prstDash val="sysDash"/>
            </a:ln>
          </c:spPr>
        </c:majorGridlines>
        <c:numFmt formatCode="General" sourceLinked="1"/>
        <c:majorTickMark val="in"/>
        <c:minorTickMark val="none"/>
        <c:tickLblPos val="nextTo"/>
        <c:spPr>
          <a:ln w="12700"/>
        </c:spPr>
        <c:crossAx val="9532887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430D4-A5F6-4C4B-8E22-2E14A9EE92A6}" type="datetimeFigureOut">
              <a:rPr lang="fr-FR" smtClean="0"/>
              <a:t>4/20/15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B5457-89CA-AD43-9CE2-13310AA3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3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C20A5-64D4-C142-80EC-83FC4487F084}" type="datetimeFigureOut">
              <a:rPr lang="fr-FR" smtClean="0"/>
              <a:t>4/20/15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95DC6-4EB6-BD48-91DE-54B67F979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47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neilmitchell.blogspot.ca</a:t>
            </a:r>
            <a:r>
              <a:rPr lang="en-US" dirty="0" smtClean="0"/>
              <a:t>/2007/11/powerpoint-pdf-part-2.html</a:t>
            </a:r>
          </a:p>
          <a:p>
            <a:r>
              <a:rPr lang="en-US" dirty="0" smtClean="0"/>
              <a:t>10 min talk: 4-min past | 6-min project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methodological expertise</a:t>
            </a:r>
            <a:r>
              <a:rPr lang="en-US" baseline="0" dirty="0" smtClean="0"/>
              <a:t> useful for the lab + collaborators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Marseille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Diane | Daniele | Schroeder | Baillet | Giraud &amp; Poeppel 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3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Suite du Nat Com.</a:t>
            </a:r>
            <a:r>
              <a:rPr lang="fr-FR" sz="1200" baseline="0" dirty="0" smtClean="0">
                <a:solidFill>
                  <a:srgbClr val="000000"/>
                </a:solidFill>
                <a:latin typeface="Minion Pro"/>
                <a:cs typeface="Minion Pro"/>
              </a:rPr>
              <a:t> en vue d’une application clinique -&gt;</a:t>
            </a:r>
            <a:endParaRPr lang="fr-FR" sz="120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1. Dissocier les rythmes acoustiques et attentionnels lors d’une tâche </a:t>
            </a:r>
            <a:r>
              <a:rPr lang="fr-FR" sz="1200" b="1" i="1" dirty="0" smtClean="0">
                <a:solidFill>
                  <a:srgbClr val="000000"/>
                </a:solidFill>
                <a:latin typeface="Minion Pro"/>
                <a:cs typeface="Minion Pro"/>
              </a:rPr>
              <a:t>écologique</a:t>
            </a:r>
            <a:endParaRPr lang="fr-FR" sz="1200" b="1" i="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2. Caractériser l’influence d’une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 stratégie motrice active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3. Étudier les bénéfices pour le 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traitement syntaxique et la production de parole chez des enfants soufrant de troubles du langage</a:t>
            </a:r>
          </a:p>
          <a:p>
            <a:pPr marL="171450" indent="-171450">
              <a:buFontTx/>
              <a:buChar char="-"/>
            </a:pP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Suite du Nat Com.</a:t>
            </a:r>
            <a:r>
              <a:rPr lang="fr-FR" sz="1200" baseline="0" dirty="0" smtClean="0">
                <a:solidFill>
                  <a:srgbClr val="000000"/>
                </a:solidFill>
                <a:latin typeface="Minion Pro"/>
                <a:cs typeface="Minion Pro"/>
              </a:rPr>
              <a:t> en vue d’une application clinique -&gt;</a:t>
            </a:r>
            <a:endParaRPr lang="fr-FR" sz="120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1. Dissocier les rythmes acoustiques et attentionnels lors d’une tâche </a:t>
            </a:r>
            <a:r>
              <a:rPr lang="fr-FR" sz="1200" b="1" i="1" dirty="0" smtClean="0">
                <a:solidFill>
                  <a:srgbClr val="000000"/>
                </a:solidFill>
                <a:latin typeface="Minion Pro"/>
                <a:cs typeface="Minion Pro"/>
              </a:rPr>
              <a:t>écologique</a:t>
            </a:r>
            <a:endParaRPr lang="fr-FR" sz="1200" b="1" i="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2. Caractériser l’influence d’une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 stratégie motrice active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3. Étudier les bénéfices pour le 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traitement syntaxique et la production de parole chez des enfants soufrant de troubles du langage</a:t>
            </a:r>
          </a:p>
          <a:p>
            <a:pPr marL="171450" indent="-171450">
              <a:buFontTx/>
              <a:buChar char="-"/>
            </a:pP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Suite du Nat Com.</a:t>
            </a:r>
            <a:r>
              <a:rPr lang="fr-FR" sz="1200" baseline="0" dirty="0" smtClean="0">
                <a:solidFill>
                  <a:srgbClr val="000000"/>
                </a:solidFill>
                <a:latin typeface="Minion Pro"/>
                <a:cs typeface="Minion Pro"/>
              </a:rPr>
              <a:t> en vue d’une application clinique -&gt;</a:t>
            </a:r>
            <a:endParaRPr lang="fr-FR" sz="120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1. Dissocier les rythmes acoustiques et attentionnels lors d’une tâche </a:t>
            </a:r>
            <a:r>
              <a:rPr lang="fr-FR" sz="1200" b="1" i="1" dirty="0" smtClean="0">
                <a:solidFill>
                  <a:srgbClr val="000000"/>
                </a:solidFill>
                <a:latin typeface="Minion Pro"/>
                <a:cs typeface="Minion Pro"/>
              </a:rPr>
              <a:t>écologique</a:t>
            </a:r>
            <a:endParaRPr lang="fr-FR" sz="1200" b="1" i="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2. Caractériser l’influence d’une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 stratégie motrice active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3. Étudier les bénéfices pour le 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traitement syntaxique et la production de parole chez des enfants soufrant de troubles du langage</a:t>
            </a:r>
          </a:p>
          <a:p>
            <a:pPr marL="171450" indent="-171450">
              <a:buFontTx/>
              <a:buChar char="-"/>
            </a:pP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Suite du Nat Com.</a:t>
            </a:r>
            <a:r>
              <a:rPr lang="fr-FR" sz="1200" baseline="0" dirty="0" smtClean="0">
                <a:solidFill>
                  <a:srgbClr val="000000"/>
                </a:solidFill>
                <a:latin typeface="Minion Pro"/>
                <a:cs typeface="Minion Pro"/>
              </a:rPr>
              <a:t> en vue d’une application clinique -&gt;</a:t>
            </a:r>
            <a:endParaRPr lang="fr-FR" sz="120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1. Dissocier les rythmes acoustiques et attentionnels lors d’une tâche </a:t>
            </a:r>
            <a:r>
              <a:rPr lang="fr-FR" sz="1200" b="1" i="1" dirty="0" smtClean="0">
                <a:solidFill>
                  <a:srgbClr val="000000"/>
                </a:solidFill>
                <a:latin typeface="Minion Pro"/>
                <a:cs typeface="Minion Pro"/>
              </a:rPr>
              <a:t>écologique</a:t>
            </a:r>
            <a:endParaRPr lang="fr-FR" sz="1200" b="1" i="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2. Caractériser l’influence d’une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 stratégie motrice active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3. Étudier les bénéfices pour le 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traitement syntaxique et la production de parole chez des enfants soufrant de troubles du langage</a:t>
            </a:r>
          </a:p>
          <a:p>
            <a:pPr marL="171450" indent="-171450">
              <a:buFontTx/>
              <a:buChar char="-"/>
            </a:pP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Suite du Nat Com.</a:t>
            </a:r>
            <a:r>
              <a:rPr lang="fr-FR" sz="1200" baseline="0" dirty="0" smtClean="0">
                <a:solidFill>
                  <a:srgbClr val="000000"/>
                </a:solidFill>
                <a:latin typeface="Minion Pro"/>
                <a:cs typeface="Minion Pro"/>
              </a:rPr>
              <a:t> en vue d’une application clinique -&gt;</a:t>
            </a:r>
            <a:endParaRPr lang="fr-FR" sz="120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1. Dissocier les rythmes acoustiques et attentionnels lors d’une tâche </a:t>
            </a:r>
            <a:r>
              <a:rPr lang="fr-FR" sz="1200" b="1" i="1" dirty="0" smtClean="0">
                <a:solidFill>
                  <a:srgbClr val="000000"/>
                </a:solidFill>
                <a:latin typeface="Minion Pro"/>
                <a:cs typeface="Minion Pro"/>
              </a:rPr>
              <a:t>écologique</a:t>
            </a:r>
            <a:endParaRPr lang="fr-FR" sz="1200" b="1" i="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2. Caractériser l’influence d’une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 stratégie motrice active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3. Étudier les bénéfices pour le 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traitement syntaxique et la production de parole chez des enfants soufrant de troubles du langage</a:t>
            </a:r>
          </a:p>
          <a:p>
            <a:pPr marL="171450" indent="-171450">
              <a:buFontTx/>
              <a:buChar char="-"/>
            </a:pP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Suite du Nat Com.</a:t>
            </a:r>
            <a:r>
              <a:rPr lang="fr-FR" sz="1200" baseline="0" dirty="0" smtClean="0">
                <a:solidFill>
                  <a:srgbClr val="000000"/>
                </a:solidFill>
                <a:latin typeface="Minion Pro"/>
                <a:cs typeface="Minion Pro"/>
              </a:rPr>
              <a:t> en vue d’une application clinique -&gt;</a:t>
            </a:r>
            <a:endParaRPr lang="fr-FR" sz="120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1. Dissocier les rythmes acoustiques et attentionnels lors d’une tâche </a:t>
            </a:r>
            <a:r>
              <a:rPr lang="fr-FR" sz="1200" b="1" i="1" dirty="0" smtClean="0">
                <a:solidFill>
                  <a:srgbClr val="000000"/>
                </a:solidFill>
                <a:latin typeface="Minion Pro"/>
                <a:cs typeface="Minion Pro"/>
              </a:rPr>
              <a:t>écologique</a:t>
            </a:r>
            <a:endParaRPr lang="fr-FR" sz="1200" b="1" i="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2. Caractériser l’influence d’une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 stratégie motrice active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3. Étudier les bénéfices pour le 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traitement syntaxique et la production de parole chez des enfants soufrant de troubles du langage</a:t>
            </a:r>
          </a:p>
          <a:p>
            <a:pPr marL="171450" indent="-171450">
              <a:buFontTx/>
              <a:buChar char="-"/>
            </a:pP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Suite du Nat Com.</a:t>
            </a:r>
            <a:r>
              <a:rPr lang="fr-FR" sz="1200" baseline="0" dirty="0" smtClean="0">
                <a:solidFill>
                  <a:srgbClr val="000000"/>
                </a:solidFill>
                <a:latin typeface="Minion Pro"/>
                <a:cs typeface="Minion Pro"/>
              </a:rPr>
              <a:t> en vue d’une application clinique -&gt;</a:t>
            </a:r>
            <a:endParaRPr lang="fr-FR" sz="120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1. Dissocier les rythmes acoustiques et attentionnels lors d’une tâche </a:t>
            </a:r>
            <a:r>
              <a:rPr lang="fr-FR" sz="1200" b="1" i="1" dirty="0" smtClean="0">
                <a:solidFill>
                  <a:srgbClr val="000000"/>
                </a:solidFill>
                <a:latin typeface="Minion Pro"/>
                <a:cs typeface="Minion Pro"/>
              </a:rPr>
              <a:t>écologique</a:t>
            </a:r>
            <a:endParaRPr lang="fr-FR" sz="1200" b="1" i="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2. Caractériser l’influence d’une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 stratégie motrice active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0000"/>
                </a:solidFill>
                <a:latin typeface="Minion Pro"/>
                <a:cs typeface="Minion Pro"/>
              </a:rPr>
              <a:t>3. Étudier les bénéfices pour le </a:t>
            </a:r>
            <a:r>
              <a:rPr lang="fr-FR" sz="1200" b="1" dirty="0" smtClean="0">
                <a:solidFill>
                  <a:srgbClr val="000000"/>
                </a:solidFill>
                <a:latin typeface="Minion Pro"/>
                <a:cs typeface="Minion Pro"/>
              </a:rPr>
              <a:t>traitement syntaxique et la production de parole chez des enfants soufrant de troubles du langage</a:t>
            </a:r>
          </a:p>
          <a:p>
            <a:pPr marL="171450" indent="-171450">
              <a:buFontTx/>
              <a:buChar char="-"/>
            </a:pP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Rééducation afin de maintenir les sourds en audio-visuel physiologique et de promouvoir la voie dorsale.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reconnaissance</a:t>
            </a:r>
            <a:r>
              <a:rPr lang="fr-FR" baseline="0" noProof="0" dirty="0" smtClean="0"/>
              <a:t> mots dissyllabiques 70% (de 0% à 100%). 10% des gens ont un score &lt;10%.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Rééducation afin de maintenir les sourds en audio-visuel physiologique et de promouvoir la voie dorsale.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reconnaissance</a:t>
            </a:r>
            <a:r>
              <a:rPr lang="fr-FR" baseline="0" noProof="0" dirty="0" smtClean="0"/>
              <a:t> mots dissyllabiques 70% (de 0% à 100%). 10% des gens ont un score &lt;10%.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Rééducation afin de maintenir les sourds en audio-visuel physiologique et de promouvoir la voie dorsale.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reconnaissance</a:t>
            </a:r>
            <a:r>
              <a:rPr lang="fr-FR" baseline="0" noProof="0" dirty="0" smtClean="0"/>
              <a:t> mots dissyllabiques 70% (de 0% à 100%). 10% des gens ont un score &lt;10%.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Rééducation afin de maintenir les sourds en audio-visuel physiologique et de promouvoir la voie dorsale.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reconnaissance</a:t>
            </a:r>
            <a:r>
              <a:rPr lang="fr-FR" baseline="0" noProof="0" dirty="0" smtClean="0"/>
              <a:t> mots dissyllabiques 70% (de 0% à 100%). 10% des gens ont un score &lt;10%.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Rééducation afin de maintenir les sourds en audio-visuel physiologique et de promouvoir la voie dorsale.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reconnaissance</a:t>
            </a:r>
            <a:r>
              <a:rPr lang="fr-FR" baseline="0" noProof="0" dirty="0" smtClean="0"/>
              <a:t> mots dissyllabiques 70% (de 0% à 100%). 10% des gens ont un score &lt;10%.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Rééducation afin de maintenir les sourds en audio-visuel physiologique et de promouvoir la voie dorsale.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reconnaissance</a:t>
            </a:r>
            <a:r>
              <a:rPr lang="fr-FR" baseline="0" noProof="0" dirty="0" smtClean="0"/>
              <a:t> mots dissyllabiques 70% (de 0% à 100%). 10% des gens ont un score &lt;10%.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Rééducation afin de maintenir les sourds en audio-visuel physiologique et de promouvoir la voie dorsale.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reconnaissance</a:t>
            </a:r>
            <a:r>
              <a:rPr lang="fr-FR" baseline="0" noProof="0" dirty="0" smtClean="0"/>
              <a:t> mots dissyllabiques 70% (de 0% à 100%). 10% des gens ont un score &lt;10%.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Rééducation afin de maintenir les sourds en audio-visuel physiologique et de promouvoir la voie dorsale.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noProof="0" dirty="0" smtClean="0"/>
              <a:t>reconnaissance</a:t>
            </a:r>
            <a:r>
              <a:rPr lang="fr-FR" baseline="0" noProof="0" dirty="0" smtClean="0"/>
              <a:t> mots dissyllabiques 70% (de 0% à 100%). 10% des gens ont un score &lt;10%.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tonotopie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tonotopie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tonotopie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tonotopie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66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95DC6-4EB6-BD48-91DE-54B67F9795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3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C22C2-207C-EF4C-A10B-F31E6F66F3EA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5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5E12-E93C-C849-8F07-8F8E99B3AD5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4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793-BA44-E44E-BBB7-D686ACB2063B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8CE6-5790-2946-A17A-DA29E0B7AF6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7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B156-938F-7145-AAAE-750A7B9059E5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3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EA4F-34EB-2A42-AFB2-7A339D5884BE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06A2F-477B-6B48-AE50-700922A6DD55}" type="datetime1">
              <a:rPr lang="en-US" smtClean="0"/>
              <a:t>4/20/15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1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775C-3C52-B648-8D48-DB9C24B51F39}" type="datetime1">
              <a:rPr lang="en-US" smtClean="0"/>
              <a:t>4/20/15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12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885E-3C71-AE49-8AA5-C96883F02209}" type="datetime1">
              <a:rPr lang="en-US" smtClean="0"/>
              <a:t>4/20/15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3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EF67-8078-9849-B6F7-78B8864B6656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2F6D5-5A96-3D4D-81E6-2A671DB792BA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7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5745-3553-8143-941F-C08B19C3DC83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3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48D0A-7135-7544-8835-1EEB35C87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9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1.png"/><Relationship Id="rId13" Type="http://schemas.microsoft.com/office/2007/relationships/hdphoto" Target="../media/hdphoto2.wdp"/><Relationship Id="rId1" Type="http://schemas.microsoft.com/office/2007/relationships/media" Target="../media/media1.wav"/><Relationship Id="rId2" Type="http://schemas.openxmlformats.org/officeDocument/2006/relationships/audio" Target="../media/media1.wav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png"/><Relationship Id="rId10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1.png"/><Relationship Id="rId13" Type="http://schemas.microsoft.com/office/2007/relationships/hdphoto" Target="../media/hdphoto2.wdp"/><Relationship Id="rId14" Type="http://schemas.openxmlformats.org/officeDocument/2006/relationships/image" Target="../media/image17.emf"/><Relationship Id="rId1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png"/><Relationship Id="rId10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1.png"/><Relationship Id="rId13" Type="http://schemas.microsoft.com/office/2007/relationships/hdphoto" Target="../media/hdphoto2.wdp"/><Relationship Id="rId14" Type="http://schemas.openxmlformats.org/officeDocument/2006/relationships/image" Target="../media/image17.emf"/><Relationship Id="rId1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png"/><Relationship Id="rId10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microsoft.com/office/2007/relationships/hdphoto" Target="../media/hdphoto3.wdp"/><Relationship Id="rId5" Type="http://schemas.openxmlformats.org/officeDocument/2006/relationships/image" Target="../media/image20.png"/><Relationship Id="rId6" Type="http://schemas.microsoft.com/office/2007/relationships/hdphoto" Target="../media/hdphoto4.wdp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emf"/><Relationship Id="rId12" Type="http://schemas.openxmlformats.org/officeDocument/2006/relationships/image" Target="../media/image12.emf"/><Relationship Id="rId13" Type="http://schemas.openxmlformats.org/officeDocument/2006/relationships/image" Target="../media/image13.emf"/><Relationship Id="rId14" Type="http://schemas.openxmlformats.org/officeDocument/2006/relationships/image" Target="../media/image16.emf"/><Relationship Id="rId15" Type="http://schemas.openxmlformats.org/officeDocument/2006/relationships/image" Target="../media/image14.emf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microsoft.com/office/2007/relationships/hdphoto" Target="../media/hdphoto3.wdp"/><Relationship Id="rId5" Type="http://schemas.openxmlformats.org/officeDocument/2006/relationships/image" Target="../media/image20.png"/><Relationship Id="rId6" Type="http://schemas.microsoft.com/office/2007/relationships/hdphoto" Target="../media/hdphoto4.wdp"/><Relationship Id="rId7" Type="http://schemas.openxmlformats.org/officeDocument/2006/relationships/image" Target="../media/image21.png"/><Relationship Id="rId8" Type="http://schemas.microsoft.com/office/2007/relationships/hdphoto" Target="../media/hdphoto5.wdp"/><Relationship Id="rId9" Type="http://schemas.openxmlformats.org/officeDocument/2006/relationships/image" Target="../media/image22.png"/><Relationship Id="rId10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microsoft.com/office/2007/relationships/hdphoto" Target="../media/hdphoto7.wdp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8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9.wdp"/><Relationship Id="rId5" Type="http://schemas.openxmlformats.org/officeDocument/2006/relationships/image" Target="../media/image23.png"/><Relationship Id="rId6" Type="http://schemas.microsoft.com/office/2007/relationships/hdphoto" Target="../media/hdphoto8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0.wdp"/><Relationship Id="rId5" Type="http://schemas.openxmlformats.org/officeDocument/2006/relationships/image" Target="../media/image24.png"/><Relationship Id="rId6" Type="http://schemas.microsoft.com/office/2007/relationships/hdphoto" Target="../media/hdphoto9.wdp"/><Relationship Id="rId7" Type="http://schemas.openxmlformats.org/officeDocument/2006/relationships/image" Target="../media/image23.png"/><Relationship Id="rId8" Type="http://schemas.microsoft.com/office/2007/relationships/hdphoto" Target="../media/hdphoto8.wdp"/><Relationship Id="rId9" Type="http://schemas.openxmlformats.org/officeDocument/2006/relationships/image" Target="../media/image26.png"/><Relationship Id="rId10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1" Type="http://schemas.microsoft.com/office/2007/relationships/hdphoto" Target="../media/hdphoto12.wdp"/><Relationship Id="rId12" Type="http://schemas.openxmlformats.org/officeDocument/2006/relationships/image" Target="../media/image27.png"/><Relationship Id="rId13" Type="http://schemas.microsoft.com/office/2007/relationships/hdphoto" Target="../media/hdphoto13.wdp"/><Relationship Id="rId14" Type="http://schemas.openxmlformats.org/officeDocument/2006/relationships/image" Target="../media/image26.png"/><Relationship Id="rId15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microsoft.com/office/2007/relationships/hdphoto" Target="../media/hdphoto10.wdp"/><Relationship Id="rId5" Type="http://schemas.openxmlformats.org/officeDocument/2006/relationships/image" Target="../media/image24.png"/><Relationship Id="rId6" Type="http://schemas.microsoft.com/office/2007/relationships/hdphoto" Target="../media/hdphoto9.wdp"/><Relationship Id="rId7" Type="http://schemas.openxmlformats.org/officeDocument/2006/relationships/image" Target="../media/image23.png"/><Relationship Id="rId8" Type="http://schemas.microsoft.com/office/2007/relationships/hdphoto" Target="../media/hdphoto8.wdp"/><Relationship Id="rId9" Type="http://schemas.openxmlformats.org/officeDocument/2006/relationships/image" Target="../media/image2.png"/><Relationship Id="rId10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1" Type="http://schemas.microsoft.com/office/2007/relationships/hdphoto" Target="../media/hdphoto12.wdp"/><Relationship Id="rId12" Type="http://schemas.openxmlformats.org/officeDocument/2006/relationships/image" Target="../media/image28.png"/><Relationship Id="rId13" Type="http://schemas.microsoft.com/office/2007/relationships/hdphoto" Target="../media/hdphoto14.wdp"/><Relationship Id="rId14" Type="http://schemas.openxmlformats.org/officeDocument/2006/relationships/image" Target="../media/image29.png"/><Relationship Id="rId15" Type="http://schemas.microsoft.com/office/2007/relationships/hdphoto" Target="../media/hdphoto15.wdp"/><Relationship Id="rId16" Type="http://schemas.openxmlformats.org/officeDocument/2006/relationships/image" Target="../media/image26.png"/><Relationship Id="rId17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microsoft.com/office/2007/relationships/hdphoto" Target="../media/hdphoto10.wdp"/><Relationship Id="rId5" Type="http://schemas.openxmlformats.org/officeDocument/2006/relationships/image" Target="../media/image24.png"/><Relationship Id="rId6" Type="http://schemas.microsoft.com/office/2007/relationships/hdphoto" Target="../media/hdphoto9.wdp"/><Relationship Id="rId7" Type="http://schemas.openxmlformats.org/officeDocument/2006/relationships/image" Target="../media/image23.png"/><Relationship Id="rId8" Type="http://schemas.microsoft.com/office/2007/relationships/hdphoto" Target="../media/hdphoto8.wdp"/><Relationship Id="rId9" Type="http://schemas.openxmlformats.org/officeDocument/2006/relationships/image" Target="../media/image2.png"/><Relationship Id="rId10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1" Type="http://schemas.microsoft.com/office/2007/relationships/hdphoto" Target="../media/hdphoto12.wdp"/><Relationship Id="rId12" Type="http://schemas.openxmlformats.org/officeDocument/2006/relationships/image" Target="../media/image28.png"/><Relationship Id="rId13" Type="http://schemas.microsoft.com/office/2007/relationships/hdphoto" Target="../media/hdphoto16.wdp"/><Relationship Id="rId14" Type="http://schemas.openxmlformats.org/officeDocument/2006/relationships/image" Target="../media/image29.png"/><Relationship Id="rId15" Type="http://schemas.microsoft.com/office/2007/relationships/hdphoto" Target="../media/hdphoto17.wdp"/><Relationship Id="rId16" Type="http://schemas.openxmlformats.org/officeDocument/2006/relationships/image" Target="../media/image18.emf"/><Relationship Id="rId17" Type="http://schemas.openxmlformats.org/officeDocument/2006/relationships/image" Target="../media/image26.png"/><Relationship Id="rId18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microsoft.com/office/2007/relationships/hdphoto" Target="../media/hdphoto10.wdp"/><Relationship Id="rId5" Type="http://schemas.openxmlformats.org/officeDocument/2006/relationships/image" Target="../media/image24.png"/><Relationship Id="rId6" Type="http://schemas.microsoft.com/office/2007/relationships/hdphoto" Target="../media/hdphoto9.wdp"/><Relationship Id="rId7" Type="http://schemas.openxmlformats.org/officeDocument/2006/relationships/image" Target="../media/image23.png"/><Relationship Id="rId8" Type="http://schemas.microsoft.com/office/2007/relationships/hdphoto" Target="../media/hdphoto8.wdp"/><Relationship Id="rId9" Type="http://schemas.openxmlformats.org/officeDocument/2006/relationships/image" Target="../media/image2.png"/><Relationship Id="rId10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1" Type="http://schemas.microsoft.com/office/2007/relationships/hdphoto" Target="../media/hdphoto12.wdp"/><Relationship Id="rId12" Type="http://schemas.openxmlformats.org/officeDocument/2006/relationships/image" Target="../media/image28.png"/><Relationship Id="rId13" Type="http://schemas.microsoft.com/office/2007/relationships/hdphoto" Target="../media/hdphoto16.wdp"/><Relationship Id="rId14" Type="http://schemas.openxmlformats.org/officeDocument/2006/relationships/image" Target="../media/image29.png"/><Relationship Id="rId15" Type="http://schemas.microsoft.com/office/2007/relationships/hdphoto" Target="../media/hdphoto17.wdp"/><Relationship Id="rId16" Type="http://schemas.openxmlformats.org/officeDocument/2006/relationships/image" Target="../media/image18.emf"/><Relationship Id="rId17" Type="http://schemas.openxmlformats.org/officeDocument/2006/relationships/image" Target="../media/image26.png"/><Relationship Id="rId18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Relationship Id="rId4" Type="http://schemas.microsoft.com/office/2007/relationships/hdphoto" Target="../media/hdphoto10.wdp"/><Relationship Id="rId5" Type="http://schemas.openxmlformats.org/officeDocument/2006/relationships/image" Target="../media/image24.png"/><Relationship Id="rId6" Type="http://schemas.microsoft.com/office/2007/relationships/hdphoto" Target="../media/hdphoto9.wdp"/><Relationship Id="rId7" Type="http://schemas.openxmlformats.org/officeDocument/2006/relationships/image" Target="../media/image23.png"/><Relationship Id="rId8" Type="http://schemas.microsoft.com/office/2007/relationships/hdphoto" Target="../media/hdphoto8.wdp"/><Relationship Id="rId9" Type="http://schemas.openxmlformats.org/officeDocument/2006/relationships/image" Target="../media/image2.png"/><Relationship Id="rId10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14.wdp"/><Relationship Id="rId5" Type="http://schemas.openxmlformats.org/officeDocument/2006/relationships/image" Target="../media/image29.png"/><Relationship Id="rId6" Type="http://schemas.microsoft.com/office/2007/relationships/hdphoto" Target="../media/hdphoto15.wdp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14.wdp"/><Relationship Id="rId5" Type="http://schemas.openxmlformats.org/officeDocument/2006/relationships/image" Target="../media/image29.png"/><Relationship Id="rId6" Type="http://schemas.microsoft.com/office/2007/relationships/hdphoto" Target="../media/hdphoto15.wdp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14.wdp"/><Relationship Id="rId5" Type="http://schemas.openxmlformats.org/officeDocument/2006/relationships/image" Target="../media/image29.png"/><Relationship Id="rId6" Type="http://schemas.microsoft.com/office/2007/relationships/hdphoto" Target="../media/hdphoto15.wdp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9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6.emf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4" Type="http://schemas.openxmlformats.org/officeDocument/2006/relationships/image" Target="../media/image50.tif"/><Relationship Id="rId5" Type="http://schemas.openxmlformats.org/officeDocument/2006/relationships/image" Target="../media/image51.tif"/><Relationship Id="rId6" Type="http://schemas.openxmlformats.org/officeDocument/2006/relationships/image" Target="../media/image52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8828" y="1374796"/>
            <a:ext cx="7966343" cy="1889592"/>
          </a:xfrm>
        </p:spPr>
        <p:txBody>
          <a:bodyPr>
            <a:noAutofit/>
          </a:bodyPr>
          <a:lstStyle/>
          <a:p>
            <a:r>
              <a:rPr lang="fr-FR" sz="4000" dirty="0" smtClean="0">
                <a:latin typeface="Minion Pro"/>
                <a:cs typeface="Minion Pro"/>
              </a:rPr>
              <a:t>Rôle des oscillations corticales d’origine motrice dans le traitement de la parole</a:t>
            </a:r>
            <a:endParaRPr lang="fr-FR" sz="2500" i="1" dirty="0">
              <a:latin typeface="Minion Pro"/>
              <a:cs typeface="Minion Pro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442985" y="3815043"/>
            <a:ext cx="42524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000" dirty="0" smtClean="0">
                <a:latin typeface="Minion Pro"/>
                <a:cs typeface="Minion Pro"/>
              </a:rPr>
              <a:t>Benjamin Morillon</a:t>
            </a:r>
          </a:p>
          <a:p>
            <a:pPr algn="ctr"/>
            <a:endParaRPr lang="fr-FR" sz="1000" dirty="0" smtClean="0">
              <a:solidFill>
                <a:schemeClr val="accent1">
                  <a:lumMod val="75000"/>
                </a:schemeClr>
              </a:solidFill>
              <a:latin typeface="Minion Pro"/>
              <a:cs typeface="Minion Pro"/>
            </a:endParaRPr>
          </a:p>
          <a:p>
            <a:pPr algn="ctr"/>
            <a:endParaRPr lang="fr-FR" sz="1000" dirty="0" smtClean="0">
              <a:solidFill>
                <a:schemeClr val="accent1">
                  <a:lumMod val="75000"/>
                </a:schemeClr>
              </a:solidFill>
              <a:latin typeface="Minion Pro"/>
              <a:cs typeface="Minion Pro"/>
            </a:endParaRPr>
          </a:p>
          <a:p>
            <a:pPr algn="ctr"/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Minion Pro"/>
                <a:cs typeface="Minion Pro"/>
              </a:rPr>
              <a:t>Candidat CR2</a:t>
            </a:r>
          </a:p>
          <a:p>
            <a:pPr algn="ctr"/>
            <a:endParaRPr lang="fr-FR" sz="1000" dirty="0" smtClean="0">
              <a:solidFill>
                <a:schemeClr val="accent1">
                  <a:lumMod val="75000"/>
                </a:schemeClr>
              </a:solidFill>
              <a:latin typeface="Minion Pro"/>
              <a:cs typeface="Minion Pro"/>
            </a:endParaRPr>
          </a:p>
          <a:p>
            <a:pPr algn="ctr"/>
            <a:endParaRPr lang="fr-FR" sz="1000" dirty="0" smtClean="0">
              <a:solidFill>
                <a:schemeClr val="accent1">
                  <a:lumMod val="75000"/>
                </a:schemeClr>
              </a:solidFill>
              <a:latin typeface="Minion Pro"/>
              <a:cs typeface="Minion Pro"/>
            </a:endParaRP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Minion Pro"/>
                <a:cs typeface="Minion Pro"/>
              </a:rPr>
              <a:t>Institut de Neurosciences des Systèmes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Minion Pro"/>
                <a:cs typeface="Minion Pro"/>
              </a:rPr>
              <a:t>Inserm UMR1106</a:t>
            </a:r>
          </a:p>
          <a:p>
            <a:pPr algn="ctr"/>
            <a:r>
              <a:rPr lang="fr-FR" sz="2000" dirty="0" smtClean="0">
                <a:solidFill>
                  <a:srgbClr val="000000"/>
                </a:solidFill>
                <a:latin typeface="Minion Pro"/>
                <a:cs typeface="Minion Pro"/>
              </a:rPr>
              <a:t>Aix-Marseille Université, Marseille</a:t>
            </a:r>
            <a:endParaRPr lang="fr-FR" sz="20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158414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2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1149402" y="2460614"/>
            <a:ext cx="2800604" cy="1191334"/>
            <a:chOff x="1149402" y="2948294"/>
            <a:chExt cx="2800604" cy="1191334"/>
          </a:xfrm>
        </p:grpSpPr>
        <p:sp>
          <p:nvSpPr>
            <p:cNvPr id="8" name="ZoneTexte 7"/>
            <p:cNvSpPr txBox="1"/>
            <p:nvPr/>
          </p:nvSpPr>
          <p:spPr>
            <a:xfrm>
              <a:off x="1922814" y="3308631"/>
              <a:ext cx="12618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600" i="1" dirty="0" smtClean="0">
                <a:solidFill>
                  <a:schemeClr val="tx2"/>
                </a:solidFill>
                <a:latin typeface="Minion Pro"/>
                <a:cs typeface="Minion Pro"/>
              </a:endParaRP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traitement de</a:t>
              </a: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l’information</a:t>
              </a:r>
            </a:p>
          </p:txBody>
        </p:sp>
        <p:cxnSp>
          <p:nvCxnSpPr>
            <p:cNvPr id="11" name="Connecteur droit 10"/>
            <p:cNvCxnSpPr/>
            <p:nvPr/>
          </p:nvCxnSpPr>
          <p:spPr>
            <a:xfrm>
              <a:off x="1149402" y="2948294"/>
              <a:ext cx="2800604" cy="0"/>
            </a:xfrm>
            <a:prstGeom prst="line">
              <a:avLst/>
            </a:prstGeom>
            <a:ln w="444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379978" y="2548057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exogènes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094643" y="2541894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endogènes</a:t>
            </a:r>
          </a:p>
        </p:txBody>
      </p:sp>
    </p:spTree>
    <p:extLst>
      <p:ext uri="{BB962C8B-B14F-4D97-AF65-F5344CB8AC3E}">
        <p14:creationId xmlns:p14="http://schemas.microsoft.com/office/powerpoint/2010/main" val="335544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2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1149402" y="2460614"/>
            <a:ext cx="2800604" cy="1191334"/>
            <a:chOff x="1149402" y="2948294"/>
            <a:chExt cx="2800604" cy="1191334"/>
          </a:xfrm>
        </p:grpSpPr>
        <p:sp>
          <p:nvSpPr>
            <p:cNvPr id="8" name="ZoneTexte 7"/>
            <p:cNvSpPr txBox="1"/>
            <p:nvPr/>
          </p:nvSpPr>
          <p:spPr>
            <a:xfrm>
              <a:off x="1922814" y="3308631"/>
              <a:ext cx="12618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600" i="1" dirty="0" smtClean="0">
                <a:solidFill>
                  <a:schemeClr val="tx2"/>
                </a:solidFill>
                <a:latin typeface="Minion Pro"/>
                <a:cs typeface="Minion Pro"/>
              </a:endParaRP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traitement de</a:t>
              </a: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l’information</a:t>
              </a:r>
            </a:p>
          </p:txBody>
        </p:sp>
        <p:cxnSp>
          <p:nvCxnSpPr>
            <p:cNvPr id="11" name="Connecteur droit 10"/>
            <p:cNvCxnSpPr/>
            <p:nvPr/>
          </p:nvCxnSpPr>
          <p:spPr>
            <a:xfrm>
              <a:off x="1149402" y="2948294"/>
              <a:ext cx="2800604" cy="0"/>
            </a:xfrm>
            <a:prstGeom prst="line">
              <a:avLst/>
            </a:prstGeom>
            <a:ln w="444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379978" y="2548057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exogènes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094643" y="2541894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endogènes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859251" y="2828201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  <a:latin typeface="Minion Pro"/>
                <a:cs typeface="Minion Pro"/>
              </a:rPr>
              <a:t>dynamique </a:t>
            </a:r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du</a:t>
            </a:r>
          </a:p>
        </p:txBody>
      </p:sp>
    </p:spTree>
    <p:extLst>
      <p:ext uri="{BB962C8B-B14F-4D97-AF65-F5344CB8AC3E}">
        <p14:creationId xmlns:p14="http://schemas.microsoft.com/office/powerpoint/2010/main" val="335544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2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1149402" y="2460614"/>
            <a:ext cx="2800604" cy="1191334"/>
            <a:chOff x="1149402" y="2948294"/>
            <a:chExt cx="2800604" cy="1191334"/>
          </a:xfrm>
        </p:grpSpPr>
        <p:sp>
          <p:nvSpPr>
            <p:cNvPr id="8" name="ZoneTexte 7"/>
            <p:cNvSpPr txBox="1"/>
            <p:nvPr/>
          </p:nvSpPr>
          <p:spPr>
            <a:xfrm>
              <a:off x="1922814" y="3308631"/>
              <a:ext cx="12618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600" i="1" dirty="0" smtClean="0">
                <a:solidFill>
                  <a:schemeClr val="tx2"/>
                </a:solidFill>
                <a:latin typeface="Minion Pro"/>
                <a:cs typeface="Minion Pro"/>
              </a:endParaRP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traitement de</a:t>
              </a: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l’information</a:t>
              </a:r>
            </a:p>
          </p:txBody>
        </p:sp>
        <p:cxnSp>
          <p:nvCxnSpPr>
            <p:cNvPr id="11" name="Connecteur droit 10"/>
            <p:cNvCxnSpPr/>
            <p:nvPr/>
          </p:nvCxnSpPr>
          <p:spPr>
            <a:xfrm>
              <a:off x="1149402" y="2948294"/>
              <a:ext cx="2800604" cy="0"/>
            </a:xfrm>
            <a:prstGeom prst="line">
              <a:avLst/>
            </a:prstGeom>
            <a:ln w="444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r 29"/>
          <p:cNvGrpSpPr/>
          <p:nvPr/>
        </p:nvGrpSpPr>
        <p:grpSpPr>
          <a:xfrm>
            <a:off x="163064" y="1742365"/>
            <a:ext cx="8047759" cy="3304036"/>
            <a:chOff x="163064" y="1752525"/>
            <a:chExt cx="8047759" cy="3304036"/>
          </a:xfrm>
        </p:grpSpPr>
        <p:sp>
          <p:nvSpPr>
            <p:cNvPr id="5" name="ZoneTexte 4"/>
            <p:cNvSpPr txBox="1"/>
            <p:nvPr/>
          </p:nvSpPr>
          <p:spPr>
            <a:xfrm>
              <a:off x="163064" y="1752525"/>
              <a:ext cx="19705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>
                  <a:latin typeface="Minion Pro"/>
                  <a:cs typeface="Minion Pro"/>
                </a:rPr>
                <a:t>Signal acoustique</a:t>
              </a:r>
            </a:p>
            <a:p>
              <a:pPr algn="ctr"/>
              <a:r>
                <a:rPr lang="fr-FR" sz="2000" dirty="0">
                  <a:latin typeface="Minion Pro"/>
                  <a:cs typeface="Minion Pro"/>
                </a:rPr>
                <a:t>de </a:t>
              </a:r>
              <a:r>
                <a:rPr lang="fr-FR" sz="2000" dirty="0" smtClean="0">
                  <a:latin typeface="Minion Pro"/>
                  <a:cs typeface="Minion Pro"/>
                </a:rPr>
                <a:t>parole</a:t>
              </a:r>
            </a:p>
          </p:txBody>
        </p:sp>
        <p:pic>
          <p:nvPicPr>
            <p:cNvPr id="29" name="Image 28" descr="F1_wav+env.tiff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685949" y="4230830"/>
              <a:ext cx="2524874" cy="825731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379978" y="2548057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exogènes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094643" y="2541894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endogènes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859251" y="2828201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  <a:latin typeface="Minion Pro"/>
                <a:cs typeface="Minion Pro"/>
              </a:rPr>
              <a:t>dynamique </a:t>
            </a:r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du</a:t>
            </a:r>
          </a:p>
        </p:txBody>
      </p:sp>
    </p:spTree>
    <p:extLst>
      <p:ext uri="{BB962C8B-B14F-4D97-AF65-F5344CB8AC3E}">
        <p14:creationId xmlns:p14="http://schemas.microsoft.com/office/powerpoint/2010/main" val="206573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2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1149402" y="2460614"/>
            <a:ext cx="2800604" cy="1191334"/>
            <a:chOff x="1149402" y="2948294"/>
            <a:chExt cx="2800604" cy="1191334"/>
          </a:xfrm>
        </p:grpSpPr>
        <p:sp>
          <p:nvSpPr>
            <p:cNvPr id="8" name="ZoneTexte 7"/>
            <p:cNvSpPr txBox="1"/>
            <p:nvPr/>
          </p:nvSpPr>
          <p:spPr>
            <a:xfrm>
              <a:off x="1922814" y="3308631"/>
              <a:ext cx="12618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600" i="1" dirty="0" smtClean="0">
                <a:solidFill>
                  <a:schemeClr val="tx2"/>
                </a:solidFill>
                <a:latin typeface="Minion Pro"/>
                <a:cs typeface="Minion Pro"/>
              </a:endParaRP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traitement de</a:t>
              </a: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l’information</a:t>
              </a:r>
            </a:p>
          </p:txBody>
        </p:sp>
        <p:cxnSp>
          <p:nvCxnSpPr>
            <p:cNvPr id="11" name="Connecteur droit 10"/>
            <p:cNvCxnSpPr/>
            <p:nvPr/>
          </p:nvCxnSpPr>
          <p:spPr>
            <a:xfrm>
              <a:off x="1149402" y="2948294"/>
              <a:ext cx="2800604" cy="0"/>
            </a:xfrm>
            <a:prstGeom prst="line">
              <a:avLst/>
            </a:prstGeom>
            <a:ln w="444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r 2"/>
          <p:cNvGrpSpPr/>
          <p:nvPr/>
        </p:nvGrpSpPr>
        <p:grpSpPr>
          <a:xfrm>
            <a:off x="3223015" y="1757025"/>
            <a:ext cx="4960796" cy="2637748"/>
            <a:chOff x="3223015" y="2244705"/>
            <a:chExt cx="4960796" cy="2637748"/>
          </a:xfrm>
        </p:grpSpPr>
        <p:grpSp>
          <p:nvGrpSpPr>
            <p:cNvPr id="10" name="Grouper 9"/>
            <p:cNvGrpSpPr>
              <a:grpSpLocks noChangeAspect="1"/>
            </p:cNvGrpSpPr>
            <p:nvPr/>
          </p:nvGrpSpPr>
          <p:grpSpPr>
            <a:xfrm>
              <a:off x="4943543" y="2722453"/>
              <a:ext cx="3057045" cy="2160000"/>
              <a:chOff x="4272103" y="532998"/>
              <a:chExt cx="4182170" cy="2954973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171717"/>
                  </a:clrFrom>
                  <a:clrTo>
                    <a:srgbClr val="171717">
                      <a:alpha val="0"/>
                    </a:srgbClr>
                  </a:clrTo>
                </a:clrChange>
                <a:alphaModFix amt="25000"/>
              </a:blip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14" name="Grouper 13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" name="ZoneTexte 5"/>
            <p:cNvSpPr txBox="1"/>
            <p:nvPr/>
          </p:nvSpPr>
          <p:spPr>
            <a:xfrm>
              <a:off x="3223015" y="2244705"/>
              <a:ext cx="13973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Oscillations</a:t>
              </a:r>
            </a:p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corticales</a:t>
              </a:r>
              <a:endParaRPr lang="fr-FR" sz="2000" dirty="0">
                <a:latin typeface="Minion Pro"/>
                <a:cs typeface="Minion Pro"/>
              </a:endParaRPr>
            </a:p>
          </p:txBody>
        </p:sp>
        <p:sp>
          <p:nvSpPr>
            <p:cNvPr id="21" name="Flèche courbée vers la droite 20"/>
            <p:cNvSpPr>
              <a:spLocks noChangeAspect="1"/>
            </p:cNvSpPr>
            <p:nvPr/>
          </p:nvSpPr>
          <p:spPr>
            <a:xfrm rot="20306206" flipH="1" flipV="1">
              <a:off x="7606054" y="3362076"/>
              <a:ext cx="577757" cy="1439415"/>
            </a:xfrm>
            <a:prstGeom prst="curvedRightArrow">
              <a:avLst/>
            </a:prstGeom>
            <a:solidFill>
              <a:srgbClr val="A6A6A6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4"/>
            <a:srcRect t="34791" b="38463"/>
            <a:stretch/>
          </p:blipFill>
          <p:spPr>
            <a:xfrm>
              <a:off x="6630843" y="3459020"/>
              <a:ext cx="715049" cy="289087"/>
            </a:xfrm>
            <a:prstGeom prst="rect">
              <a:avLst/>
            </a:prstGeom>
          </p:spPr>
        </p:pic>
      </p:grpSp>
      <p:grpSp>
        <p:nvGrpSpPr>
          <p:cNvPr id="30" name="Grouper 29"/>
          <p:cNvGrpSpPr/>
          <p:nvPr/>
        </p:nvGrpSpPr>
        <p:grpSpPr>
          <a:xfrm>
            <a:off x="163064" y="1742365"/>
            <a:ext cx="8047759" cy="3304036"/>
            <a:chOff x="163064" y="1752525"/>
            <a:chExt cx="8047759" cy="3304036"/>
          </a:xfrm>
        </p:grpSpPr>
        <p:sp>
          <p:nvSpPr>
            <p:cNvPr id="5" name="ZoneTexte 4"/>
            <p:cNvSpPr txBox="1"/>
            <p:nvPr/>
          </p:nvSpPr>
          <p:spPr>
            <a:xfrm>
              <a:off x="163064" y="1752525"/>
              <a:ext cx="19705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>
                  <a:latin typeface="Minion Pro"/>
                  <a:cs typeface="Minion Pro"/>
                </a:rPr>
                <a:t>Signal acoustique</a:t>
              </a:r>
            </a:p>
            <a:p>
              <a:pPr algn="ctr"/>
              <a:r>
                <a:rPr lang="fr-FR" sz="2000" dirty="0">
                  <a:latin typeface="Minion Pro"/>
                  <a:cs typeface="Minion Pro"/>
                </a:rPr>
                <a:t>de </a:t>
              </a:r>
              <a:r>
                <a:rPr lang="fr-FR" sz="2000" dirty="0" smtClean="0">
                  <a:latin typeface="Minion Pro"/>
                  <a:cs typeface="Minion Pro"/>
                </a:rPr>
                <a:t>parole</a:t>
              </a:r>
            </a:p>
          </p:txBody>
        </p:sp>
        <p:pic>
          <p:nvPicPr>
            <p:cNvPr id="29" name="Image 28" descr="F1_wav+env.tiff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685949" y="4230830"/>
              <a:ext cx="2524874" cy="825731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379978" y="2548057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exogènes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094643" y="2541894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endogènes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859251" y="2828201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  <a:latin typeface="Minion Pro"/>
                <a:cs typeface="Minion Pro"/>
              </a:rPr>
              <a:t>dynamique </a:t>
            </a:r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du</a:t>
            </a:r>
          </a:p>
        </p:txBody>
      </p:sp>
    </p:spTree>
    <p:extLst>
      <p:ext uri="{BB962C8B-B14F-4D97-AF65-F5344CB8AC3E}">
        <p14:creationId xmlns:p14="http://schemas.microsoft.com/office/powerpoint/2010/main" val="335544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2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1149402" y="2460614"/>
            <a:ext cx="2800604" cy="1191334"/>
            <a:chOff x="1149402" y="2948294"/>
            <a:chExt cx="2800604" cy="1191334"/>
          </a:xfrm>
        </p:grpSpPr>
        <p:sp>
          <p:nvSpPr>
            <p:cNvPr id="8" name="ZoneTexte 7"/>
            <p:cNvSpPr txBox="1"/>
            <p:nvPr/>
          </p:nvSpPr>
          <p:spPr>
            <a:xfrm>
              <a:off x="1922814" y="3308631"/>
              <a:ext cx="12618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600" i="1" dirty="0" smtClean="0">
                <a:solidFill>
                  <a:schemeClr val="tx2"/>
                </a:solidFill>
                <a:latin typeface="Minion Pro"/>
                <a:cs typeface="Minion Pro"/>
              </a:endParaRP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traitement de</a:t>
              </a: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l’information</a:t>
              </a:r>
            </a:p>
          </p:txBody>
        </p:sp>
        <p:cxnSp>
          <p:nvCxnSpPr>
            <p:cNvPr id="11" name="Connecteur droit 10"/>
            <p:cNvCxnSpPr/>
            <p:nvPr/>
          </p:nvCxnSpPr>
          <p:spPr>
            <a:xfrm>
              <a:off x="1149402" y="2948294"/>
              <a:ext cx="2800604" cy="0"/>
            </a:xfrm>
            <a:prstGeom prst="line">
              <a:avLst/>
            </a:prstGeom>
            <a:ln w="444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r 2"/>
          <p:cNvGrpSpPr/>
          <p:nvPr/>
        </p:nvGrpSpPr>
        <p:grpSpPr>
          <a:xfrm>
            <a:off x="3223015" y="1757025"/>
            <a:ext cx="4960796" cy="2637748"/>
            <a:chOff x="3223015" y="2244705"/>
            <a:chExt cx="4960796" cy="2637748"/>
          </a:xfrm>
        </p:grpSpPr>
        <p:grpSp>
          <p:nvGrpSpPr>
            <p:cNvPr id="10" name="Grouper 9"/>
            <p:cNvGrpSpPr>
              <a:grpSpLocks noChangeAspect="1"/>
            </p:cNvGrpSpPr>
            <p:nvPr/>
          </p:nvGrpSpPr>
          <p:grpSpPr>
            <a:xfrm>
              <a:off x="4943543" y="2722453"/>
              <a:ext cx="3057045" cy="2160000"/>
              <a:chOff x="4272103" y="532998"/>
              <a:chExt cx="4182170" cy="2954973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171717"/>
                  </a:clrFrom>
                  <a:clrTo>
                    <a:srgbClr val="171717">
                      <a:alpha val="0"/>
                    </a:srgbClr>
                  </a:clrTo>
                </a:clrChange>
                <a:alphaModFix amt="25000"/>
              </a:blip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14" name="Grouper 13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" name="ZoneTexte 5"/>
            <p:cNvSpPr txBox="1"/>
            <p:nvPr/>
          </p:nvSpPr>
          <p:spPr>
            <a:xfrm>
              <a:off x="3223015" y="2244705"/>
              <a:ext cx="13973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Oscillations</a:t>
              </a:r>
            </a:p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corticales</a:t>
              </a:r>
              <a:endParaRPr lang="fr-FR" sz="2000" dirty="0">
                <a:latin typeface="Minion Pro"/>
                <a:cs typeface="Minion Pro"/>
              </a:endParaRPr>
            </a:p>
          </p:txBody>
        </p:sp>
        <p:sp>
          <p:nvSpPr>
            <p:cNvPr id="21" name="Flèche courbée vers la droite 20"/>
            <p:cNvSpPr>
              <a:spLocks noChangeAspect="1"/>
            </p:cNvSpPr>
            <p:nvPr/>
          </p:nvSpPr>
          <p:spPr>
            <a:xfrm rot="20306206" flipH="1" flipV="1">
              <a:off x="7606054" y="3362076"/>
              <a:ext cx="577757" cy="1439415"/>
            </a:xfrm>
            <a:prstGeom prst="curvedRightArrow">
              <a:avLst/>
            </a:prstGeom>
            <a:solidFill>
              <a:srgbClr val="A6A6A6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4"/>
            <a:srcRect t="34791" b="38463"/>
            <a:stretch/>
          </p:blipFill>
          <p:spPr>
            <a:xfrm>
              <a:off x="6630843" y="3459020"/>
              <a:ext cx="715049" cy="289087"/>
            </a:xfrm>
            <a:prstGeom prst="rect">
              <a:avLst/>
            </a:prstGeom>
          </p:spPr>
        </p:pic>
      </p:grpSp>
      <p:grpSp>
        <p:nvGrpSpPr>
          <p:cNvPr id="30" name="Grouper 29"/>
          <p:cNvGrpSpPr/>
          <p:nvPr/>
        </p:nvGrpSpPr>
        <p:grpSpPr>
          <a:xfrm>
            <a:off x="163064" y="1742365"/>
            <a:ext cx="8047759" cy="3304036"/>
            <a:chOff x="163064" y="1752525"/>
            <a:chExt cx="8047759" cy="3304036"/>
          </a:xfrm>
        </p:grpSpPr>
        <p:sp>
          <p:nvSpPr>
            <p:cNvPr id="5" name="ZoneTexte 4"/>
            <p:cNvSpPr txBox="1"/>
            <p:nvPr/>
          </p:nvSpPr>
          <p:spPr>
            <a:xfrm>
              <a:off x="163064" y="1752525"/>
              <a:ext cx="19705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>
                  <a:latin typeface="Minion Pro"/>
                  <a:cs typeface="Minion Pro"/>
                </a:rPr>
                <a:t>Signal acoustique</a:t>
              </a:r>
            </a:p>
            <a:p>
              <a:pPr algn="ctr"/>
              <a:r>
                <a:rPr lang="fr-FR" sz="2000" dirty="0">
                  <a:latin typeface="Minion Pro"/>
                  <a:cs typeface="Minion Pro"/>
                </a:rPr>
                <a:t>de </a:t>
              </a:r>
              <a:r>
                <a:rPr lang="fr-FR" sz="2000" dirty="0" smtClean="0">
                  <a:latin typeface="Minion Pro"/>
                  <a:cs typeface="Minion Pro"/>
                </a:rPr>
                <a:t>parole</a:t>
              </a:r>
            </a:p>
          </p:txBody>
        </p:sp>
        <p:pic>
          <p:nvPicPr>
            <p:cNvPr id="29" name="Image 28" descr="F1_wav+env.tiff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685949" y="4230830"/>
              <a:ext cx="2524874" cy="825731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379978" y="2548057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exogènes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094643" y="2541894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endogènes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859251" y="2828201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  <a:latin typeface="Minion Pro"/>
                <a:cs typeface="Minion Pro"/>
              </a:rPr>
              <a:t>dynamique </a:t>
            </a:r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du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775746" y="4042770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Perception active</a:t>
            </a:r>
          </a:p>
        </p:txBody>
      </p:sp>
    </p:spTree>
    <p:extLst>
      <p:ext uri="{BB962C8B-B14F-4D97-AF65-F5344CB8AC3E}">
        <p14:creationId xmlns:p14="http://schemas.microsoft.com/office/powerpoint/2010/main" val="40387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2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1149402" y="2460614"/>
            <a:ext cx="2800604" cy="1191334"/>
            <a:chOff x="1149402" y="2948294"/>
            <a:chExt cx="2800604" cy="1191334"/>
          </a:xfrm>
        </p:grpSpPr>
        <p:sp>
          <p:nvSpPr>
            <p:cNvPr id="8" name="ZoneTexte 7"/>
            <p:cNvSpPr txBox="1"/>
            <p:nvPr/>
          </p:nvSpPr>
          <p:spPr>
            <a:xfrm>
              <a:off x="1922814" y="3308631"/>
              <a:ext cx="12618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600" i="1" dirty="0" smtClean="0">
                <a:solidFill>
                  <a:schemeClr val="tx2"/>
                </a:solidFill>
                <a:latin typeface="Minion Pro"/>
                <a:cs typeface="Minion Pro"/>
              </a:endParaRP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traitement de</a:t>
              </a: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l’information</a:t>
              </a:r>
            </a:p>
          </p:txBody>
        </p:sp>
        <p:cxnSp>
          <p:nvCxnSpPr>
            <p:cNvPr id="11" name="Connecteur droit 10"/>
            <p:cNvCxnSpPr/>
            <p:nvPr/>
          </p:nvCxnSpPr>
          <p:spPr>
            <a:xfrm>
              <a:off x="1149402" y="2948294"/>
              <a:ext cx="2800604" cy="0"/>
            </a:xfrm>
            <a:prstGeom prst="line">
              <a:avLst/>
            </a:prstGeom>
            <a:ln w="444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r 2"/>
          <p:cNvGrpSpPr/>
          <p:nvPr/>
        </p:nvGrpSpPr>
        <p:grpSpPr>
          <a:xfrm>
            <a:off x="3223015" y="1757025"/>
            <a:ext cx="4960796" cy="2637748"/>
            <a:chOff x="3223015" y="2244705"/>
            <a:chExt cx="4960796" cy="2637748"/>
          </a:xfrm>
        </p:grpSpPr>
        <p:grpSp>
          <p:nvGrpSpPr>
            <p:cNvPr id="10" name="Grouper 9"/>
            <p:cNvGrpSpPr>
              <a:grpSpLocks noChangeAspect="1"/>
            </p:cNvGrpSpPr>
            <p:nvPr/>
          </p:nvGrpSpPr>
          <p:grpSpPr>
            <a:xfrm>
              <a:off x="4943543" y="2722453"/>
              <a:ext cx="3057045" cy="2160000"/>
              <a:chOff x="4272103" y="532998"/>
              <a:chExt cx="4182170" cy="2954973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171717"/>
                  </a:clrFrom>
                  <a:clrTo>
                    <a:srgbClr val="171717">
                      <a:alpha val="0"/>
                    </a:srgbClr>
                  </a:clrTo>
                </a:clrChange>
                <a:alphaModFix amt="25000"/>
              </a:blip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14" name="Grouper 13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" name="ZoneTexte 5"/>
            <p:cNvSpPr txBox="1"/>
            <p:nvPr/>
          </p:nvSpPr>
          <p:spPr>
            <a:xfrm>
              <a:off x="3223015" y="2244705"/>
              <a:ext cx="13973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Oscillations</a:t>
              </a:r>
            </a:p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corticales</a:t>
              </a:r>
              <a:endParaRPr lang="fr-FR" sz="2000" dirty="0">
                <a:latin typeface="Minion Pro"/>
                <a:cs typeface="Minion Pro"/>
              </a:endParaRPr>
            </a:p>
          </p:txBody>
        </p:sp>
        <p:sp>
          <p:nvSpPr>
            <p:cNvPr id="21" name="Flèche courbée vers la droite 20"/>
            <p:cNvSpPr>
              <a:spLocks noChangeAspect="1"/>
            </p:cNvSpPr>
            <p:nvPr/>
          </p:nvSpPr>
          <p:spPr>
            <a:xfrm rot="20306206" flipH="1" flipV="1">
              <a:off x="7606054" y="3362076"/>
              <a:ext cx="577757" cy="1439415"/>
            </a:xfrm>
            <a:prstGeom prst="curvedRightArrow">
              <a:avLst/>
            </a:prstGeom>
            <a:solidFill>
              <a:srgbClr val="A6A6A6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4"/>
            <a:srcRect t="34791" b="38463"/>
            <a:stretch/>
          </p:blipFill>
          <p:spPr>
            <a:xfrm>
              <a:off x="6630843" y="3459020"/>
              <a:ext cx="715049" cy="289087"/>
            </a:xfrm>
            <a:prstGeom prst="rect">
              <a:avLst/>
            </a:prstGeom>
          </p:spPr>
        </p:pic>
      </p:grpSp>
      <p:grpSp>
        <p:nvGrpSpPr>
          <p:cNvPr id="30" name="Grouper 29"/>
          <p:cNvGrpSpPr/>
          <p:nvPr/>
        </p:nvGrpSpPr>
        <p:grpSpPr>
          <a:xfrm>
            <a:off x="163064" y="1742365"/>
            <a:ext cx="8047759" cy="3304036"/>
            <a:chOff x="163064" y="1752525"/>
            <a:chExt cx="8047759" cy="3304036"/>
          </a:xfrm>
        </p:grpSpPr>
        <p:sp>
          <p:nvSpPr>
            <p:cNvPr id="5" name="ZoneTexte 4"/>
            <p:cNvSpPr txBox="1"/>
            <p:nvPr/>
          </p:nvSpPr>
          <p:spPr>
            <a:xfrm>
              <a:off x="163064" y="1752525"/>
              <a:ext cx="19705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>
                  <a:latin typeface="Minion Pro"/>
                  <a:cs typeface="Minion Pro"/>
                </a:rPr>
                <a:t>Signal acoustique</a:t>
              </a:r>
            </a:p>
            <a:p>
              <a:pPr algn="ctr"/>
              <a:r>
                <a:rPr lang="fr-FR" sz="2000" dirty="0">
                  <a:latin typeface="Minion Pro"/>
                  <a:cs typeface="Minion Pro"/>
                </a:rPr>
                <a:t>de </a:t>
              </a:r>
              <a:r>
                <a:rPr lang="fr-FR" sz="2000" dirty="0" smtClean="0">
                  <a:latin typeface="Minion Pro"/>
                  <a:cs typeface="Minion Pro"/>
                </a:rPr>
                <a:t>parole</a:t>
              </a:r>
            </a:p>
          </p:txBody>
        </p:sp>
        <p:pic>
          <p:nvPicPr>
            <p:cNvPr id="29" name="Image 28" descr="F1_wav+env.tiff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685949" y="4230830"/>
              <a:ext cx="2524874" cy="825731"/>
            </a:xfrm>
            <a:prstGeom prst="rect">
              <a:avLst/>
            </a:prstGeom>
          </p:spPr>
        </p:pic>
      </p:grpSp>
      <p:grpSp>
        <p:nvGrpSpPr>
          <p:cNvPr id="39" name="Grouper 38"/>
          <p:cNvGrpSpPr/>
          <p:nvPr/>
        </p:nvGrpSpPr>
        <p:grpSpPr>
          <a:xfrm>
            <a:off x="1149402" y="2450607"/>
            <a:ext cx="5494059" cy="2839634"/>
            <a:chOff x="1149402" y="2460767"/>
            <a:chExt cx="5494059" cy="2839634"/>
          </a:xfrm>
        </p:grpSpPr>
        <p:sp>
          <p:nvSpPr>
            <p:cNvPr id="7" name="ZoneTexte 6"/>
            <p:cNvSpPr txBox="1"/>
            <p:nvPr/>
          </p:nvSpPr>
          <p:spPr>
            <a:xfrm>
              <a:off x="1636970" y="4592515"/>
              <a:ext cx="18133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Rôle du </a:t>
              </a:r>
            </a:p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système moteur</a:t>
              </a:r>
            </a:p>
          </p:txBody>
        </p:sp>
        <p:sp>
          <p:nvSpPr>
            <p:cNvPr id="4" name="Triangle isocèle 3"/>
            <p:cNvSpPr/>
            <p:nvPr/>
          </p:nvSpPr>
          <p:spPr>
            <a:xfrm rot="10800000">
              <a:off x="1149402" y="2470774"/>
              <a:ext cx="2800604" cy="2146299"/>
            </a:xfrm>
            <a:prstGeom prst="triangle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Minion Pro"/>
                <a:cs typeface="Minion Pro"/>
              </a:endParaRPr>
            </a:p>
          </p:txBody>
        </p:sp>
        <p:sp>
          <p:nvSpPr>
            <p:cNvPr id="20" name="Flèche courbée vers la droite 19"/>
            <p:cNvSpPr>
              <a:spLocks noChangeAspect="1"/>
            </p:cNvSpPr>
            <p:nvPr/>
          </p:nvSpPr>
          <p:spPr>
            <a:xfrm rot="192841">
              <a:off x="6250486" y="2460767"/>
              <a:ext cx="392975" cy="782644"/>
            </a:xfrm>
            <a:prstGeom prst="curvedRightArrow">
              <a:avLst/>
            </a:prstGeom>
            <a:solidFill>
              <a:schemeClr val="bg1">
                <a:lumMod val="65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/>
            <a:srcRect t="34791" b="38463"/>
            <a:stretch/>
          </p:blipFill>
          <p:spPr>
            <a:xfrm>
              <a:off x="5016274" y="2627883"/>
              <a:ext cx="1192261" cy="400075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379978" y="2548057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exogènes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094643" y="2541894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endogènes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859251" y="2828201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  <a:latin typeface="Minion Pro"/>
                <a:cs typeface="Minion Pro"/>
              </a:rPr>
              <a:t>dynamique </a:t>
            </a:r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du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775746" y="4042770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Perception active</a:t>
            </a:r>
          </a:p>
        </p:txBody>
      </p:sp>
    </p:spTree>
    <p:extLst>
      <p:ext uri="{BB962C8B-B14F-4D97-AF65-F5344CB8AC3E}">
        <p14:creationId xmlns:p14="http://schemas.microsoft.com/office/powerpoint/2010/main" val="335544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2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1149402" y="2460614"/>
            <a:ext cx="2800604" cy="1191334"/>
            <a:chOff x="1149402" y="2948294"/>
            <a:chExt cx="2800604" cy="1191334"/>
          </a:xfrm>
        </p:grpSpPr>
        <p:sp>
          <p:nvSpPr>
            <p:cNvPr id="8" name="ZoneTexte 7"/>
            <p:cNvSpPr txBox="1"/>
            <p:nvPr/>
          </p:nvSpPr>
          <p:spPr>
            <a:xfrm>
              <a:off x="1922814" y="3308631"/>
              <a:ext cx="12618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600" i="1" dirty="0" smtClean="0">
                <a:solidFill>
                  <a:schemeClr val="tx2"/>
                </a:solidFill>
                <a:latin typeface="Minion Pro"/>
                <a:cs typeface="Minion Pro"/>
              </a:endParaRP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traitement de</a:t>
              </a: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l’information</a:t>
              </a:r>
            </a:p>
          </p:txBody>
        </p:sp>
        <p:cxnSp>
          <p:nvCxnSpPr>
            <p:cNvPr id="11" name="Connecteur droit 10"/>
            <p:cNvCxnSpPr/>
            <p:nvPr/>
          </p:nvCxnSpPr>
          <p:spPr>
            <a:xfrm>
              <a:off x="1149402" y="2948294"/>
              <a:ext cx="2800604" cy="0"/>
            </a:xfrm>
            <a:prstGeom prst="line">
              <a:avLst/>
            </a:prstGeom>
            <a:ln w="444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r 2"/>
          <p:cNvGrpSpPr/>
          <p:nvPr/>
        </p:nvGrpSpPr>
        <p:grpSpPr>
          <a:xfrm>
            <a:off x="3223015" y="1757025"/>
            <a:ext cx="4960796" cy="2637748"/>
            <a:chOff x="3223015" y="2244705"/>
            <a:chExt cx="4960796" cy="2637748"/>
          </a:xfrm>
        </p:grpSpPr>
        <p:grpSp>
          <p:nvGrpSpPr>
            <p:cNvPr id="10" name="Grouper 9"/>
            <p:cNvGrpSpPr>
              <a:grpSpLocks noChangeAspect="1"/>
            </p:cNvGrpSpPr>
            <p:nvPr/>
          </p:nvGrpSpPr>
          <p:grpSpPr>
            <a:xfrm>
              <a:off x="4943543" y="2722453"/>
              <a:ext cx="3057045" cy="2160000"/>
              <a:chOff x="4272103" y="532998"/>
              <a:chExt cx="4182170" cy="2954973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171717"/>
                  </a:clrFrom>
                  <a:clrTo>
                    <a:srgbClr val="171717">
                      <a:alpha val="0"/>
                    </a:srgbClr>
                  </a:clrTo>
                </a:clrChange>
                <a:alphaModFix amt="25000"/>
              </a:blip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14" name="Grouper 13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" name="ZoneTexte 5"/>
            <p:cNvSpPr txBox="1"/>
            <p:nvPr/>
          </p:nvSpPr>
          <p:spPr>
            <a:xfrm>
              <a:off x="3223015" y="2244705"/>
              <a:ext cx="13973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Oscillations</a:t>
              </a:r>
            </a:p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corticales</a:t>
              </a:r>
              <a:endParaRPr lang="fr-FR" sz="2000" dirty="0">
                <a:latin typeface="Minion Pro"/>
                <a:cs typeface="Minion Pro"/>
              </a:endParaRPr>
            </a:p>
          </p:txBody>
        </p:sp>
        <p:sp>
          <p:nvSpPr>
            <p:cNvPr id="21" name="Flèche courbée vers la droite 20"/>
            <p:cNvSpPr>
              <a:spLocks noChangeAspect="1"/>
            </p:cNvSpPr>
            <p:nvPr/>
          </p:nvSpPr>
          <p:spPr>
            <a:xfrm rot="20306206" flipH="1" flipV="1">
              <a:off x="7606054" y="3362076"/>
              <a:ext cx="577757" cy="1439415"/>
            </a:xfrm>
            <a:prstGeom prst="curvedRightArrow">
              <a:avLst/>
            </a:prstGeom>
            <a:solidFill>
              <a:srgbClr val="A6A6A6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4"/>
            <a:srcRect t="34791" b="38463"/>
            <a:stretch/>
          </p:blipFill>
          <p:spPr>
            <a:xfrm>
              <a:off x="6630843" y="3459020"/>
              <a:ext cx="715049" cy="289087"/>
            </a:xfrm>
            <a:prstGeom prst="rect">
              <a:avLst/>
            </a:prstGeom>
          </p:spPr>
        </p:pic>
      </p:grpSp>
      <p:grpSp>
        <p:nvGrpSpPr>
          <p:cNvPr id="30" name="Grouper 29"/>
          <p:cNvGrpSpPr/>
          <p:nvPr/>
        </p:nvGrpSpPr>
        <p:grpSpPr>
          <a:xfrm>
            <a:off x="163064" y="1742365"/>
            <a:ext cx="8047759" cy="3304036"/>
            <a:chOff x="163064" y="1752525"/>
            <a:chExt cx="8047759" cy="3304036"/>
          </a:xfrm>
        </p:grpSpPr>
        <p:sp>
          <p:nvSpPr>
            <p:cNvPr id="5" name="ZoneTexte 4"/>
            <p:cNvSpPr txBox="1"/>
            <p:nvPr/>
          </p:nvSpPr>
          <p:spPr>
            <a:xfrm>
              <a:off x="163064" y="1752525"/>
              <a:ext cx="19705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>
                  <a:latin typeface="Minion Pro"/>
                  <a:cs typeface="Minion Pro"/>
                </a:rPr>
                <a:t>Signal acoustique</a:t>
              </a:r>
            </a:p>
            <a:p>
              <a:pPr algn="ctr"/>
              <a:r>
                <a:rPr lang="fr-FR" sz="2000" dirty="0">
                  <a:latin typeface="Minion Pro"/>
                  <a:cs typeface="Minion Pro"/>
                </a:rPr>
                <a:t>de </a:t>
              </a:r>
              <a:r>
                <a:rPr lang="fr-FR" sz="2000" dirty="0" smtClean="0">
                  <a:latin typeface="Minion Pro"/>
                  <a:cs typeface="Minion Pro"/>
                </a:rPr>
                <a:t>parole</a:t>
              </a:r>
            </a:p>
          </p:txBody>
        </p:sp>
        <p:pic>
          <p:nvPicPr>
            <p:cNvPr id="29" name="Image 28" descr="F1_wav+env.tiff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685949" y="4230830"/>
              <a:ext cx="2524874" cy="825731"/>
            </a:xfrm>
            <a:prstGeom prst="rect">
              <a:avLst/>
            </a:prstGeom>
          </p:spPr>
        </p:pic>
      </p:grpSp>
      <p:grpSp>
        <p:nvGrpSpPr>
          <p:cNvPr id="39" name="Grouper 38"/>
          <p:cNvGrpSpPr/>
          <p:nvPr/>
        </p:nvGrpSpPr>
        <p:grpSpPr>
          <a:xfrm>
            <a:off x="1149402" y="2450607"/>
            <a:ext cx="5494059" cy="2839634"/>
            <a:chOff x="1149402" y="2460767"/>
            <a:chExt cx="5494059" cy="2839634"/>
          </a:xfrm>
        </p:grpSpPr>
        <p:sp>
          <p:nvSpPr>
            <p:cNvPr id="7" name="ZoneTexte 6"/>
            <p:cNvSpPr txBox="1"/>
            <p:nvPr/>
          </p:nvSpPr>
          <p:spPr>
            <a:xfrm>
              <a:off x="1636970" y="4592515"/>
              <a:ext cx="18133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Rôle du </a:t>
              </a:r>
            </a:p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système moteur</a:t>
              </a:r>
            </a:p>
          </p:txBody>
        </p:sp>
        <p:sp>
          <p:nvSpPr>
            <p:cNvPr id="4" name="Triangle isocèle 3"/>
            <p:cNvSpPr/>
            <p:nvPr/>
          </p:nvSpPr>
          <p:spPr>
            <a:xfrm rot="10800000">
              <a:off x="1149402" y="2470774"/>
              <a:ext cx="2800604" cy="2146299"/>
            </a:xfrm>
            <a:prstGeom prst="triangle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Minion Pro"/>
                <a:cs typeface="Minion Pro"/>
              </a:endParaRPr>
            </a:p>
          </p:txBody>
        </p:sp>
        <p:sp>
          <p:nvSpPr>
            <p:cNvPr id="20" name="Flèche courbée vers la droite 19"/>
            <p:cNvSpPr>
              <a:spLocks noChangeAspect="1"/>
            </p:cNvSpPr>
            <p:nvPr/>
          </p:nvSpPr>
          <p:spPr>
            <a:xfrm rot="192841">
              <a:off x="6250486" y="2460767"/>
              <a:ext cx="392975" cy="782644"/>
            </a:xfrm>
            <a:prstGeom prst="curvedRightArrow">
              <a:avLst/>
            </a:prstGeom>
            <a:solidFill>
              <a:schemeClr val="bg1">
                <a:lumMod val="65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4"/>
            <a:srcRect t="34791" b="38463"/>
            <a:stretch/>
          </p:blipFill>
          <p:spPr>
            <a:xfrm>
              <a:off x="5016274" y="2627883"/>
              <a:ext cx="1192261" cy="400075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379978" y="2548057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exogènes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094643" y="2541894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endogènes</a:t>
            </a:r>
          </a:p>
        </p:txBody>
      </p:sp>
      <p:grpSp>
        <p:nvGrpSpPr>
          <p:cNvPr id="24" name="Grouper 23"/>
          <p:cNvGrpSpPr/>
          <p:nvPr/>
        </p:nvGrpSpPr>
        <p:grpSpPr>
          <a:xfrm>
            <a:off x="3114353" y="4306620"/>
            <a:ext cx="2031325" cy="730839"/>
            <a:chOff x="3058158" y="4738110"/>
            <a:chExt cx="2031325" cy="730839"/>
          </a:xfrm>
        </p:grpSpPr>
        <p:sp>
          <p:nvSpPr>
            <p:cNvPr id="22" name="Éclair 21"/>
            <p:cNvSpPr/>
            <p:nvPr/>
          </p:nvSpPr>
          <p:spPr>
            <a:xfrm rot="11187351" flipV="1">
              <a:off x="3302611" y="5046867"/>
              <a:ext cx="306958" cy="422082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058158" y="4738110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« Cible thérapeutique »</a:t>
              </a:r>
            </a:p>
          </p:txBody>
        </p:sp>
      </p:grpSp>
      <p:sp>
        <p:nvSpPr>
          <p:cNvPr id="33" name="ZoneTexte 32"/>
          <p:cNvSpPr txBox="1"/>
          <p:nvPr/>
        </p:nvSpPr>
        <p:spPr>
          <a:xfrm>
            <a:off x="1859251" y="2828201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  <a:latin typeface="Minion Pro"/>
                <a:cs typeface="Minion Pro"/>
              </a:rPr>
              <a:t>dynamique </a:t>
            </a:r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du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775746" y="4042770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Perception active</a:t>
            </a:r>
          </a:p>
        </p:txBody>
      </p:sp>
    </p:spTree>
    <p:extLst>
      <p:ext uri="{BB962C8B-B14F-4D97-AF65-F5344CB8AC3E}">
        <p14:creationId xmlns:p14="http://schemas.microsoft.com/office/powerpoint/2010/main" val="335544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2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1149402" y="2460614"/>
            <a:ext cx="2800604" cy="1191334"/>
            <a:chOff x="1149402" y="2948294"/>
            <a:chExt cx="2800604" cy="1191334"/>
          </a:xfrm>
        </p:grpSpPr>
        <p:sp>
          <p:nvSpPr>
            <p:cNvPr id="8" name="ZoneTexte 7"/>
            <p:cNvSpPr txBox="1"/>
            <p:nvPr/>
          </p:nvSpPr>
          <p:spPr>
            <a:xfrm>
              <a:off x="1922814" y="3308631"/>
              <a:ext cx="12618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600" i="1" dirty="0" smtClean="0">
                <a:solidFill>
                  <a:schemeClr val="tx2"/>
                </a:solidFill>
                <a:latin typeface="Minion Pro"/>
                <a:cs typeface="Minion Pro"/>
              </a:endParaRP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traitement de</a:t>
              </a:r>
            </a:p>
            <a:p>
              <a:pPr algn="ctr"/>
              <a:r>
                <a:rPr lang="fr-FR" sz="1600" i="1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l’information</a:t>
              </a:r>
            </a:p>
          </p:txBody>
        </p:sp>
        <p:cxnSp>
          <p:nvCxnSpPr>
            <p:cNvPr id="11" name="Connecteur droit 10"/>
            <p:cNvCxnSpPr/>
            <p:nvPr/>
          </p:nvCxnSpPr>
          <p:spPr>
            <a:xfrm>
              <a:off x="1149402" y="2948294"/>
              <a:ext cx="2800604" cy="0"/>
            </a:xfrm>
            <a:prstGeom prst="line">
              <a:avLst/>
            </a:prstGeom>
            <a:ln w="444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r 2"/>
          <p:cNvGrpSpPr/>
          <p:nvPr/>
        </p:nvGrpSpPr>
        <p:grpSpPr>
          <a:xfrm>
            <a:off x="3223015" y="1757025"/>
            <a:ext cx="4960796" cy="2637748"/>
            <a:chOff x="3223015" y="2244705"/>
            <a:chExt cx="4960796" cy="2637748"/>
          </a:xfrm>
        </p:grpSpPr>
        <p:grpSp>
          <p:nvGrpSpPr>
            <p:cNvPr id="10" name="Grouper 9"/>
            <p:cNvGrpSpPr>
              <a:grpSpLocks noChangeAspect="1"/>
            </p:cNvGrpSpPr>
            <p:nvPr/>
          </p:nvGrpSpPr>
          <p:grpSpPr>
            <a:xfrm>
              <a:off x="4943543" y="2722453"/>
              <a:ext cx="3057045" cy="2160000"/>
              <a:chOff x="4272103" y="532998"/>
              <a:chExt cx="4182170" cy="2954973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171717"/>
                  </a:clrFrom>
                  <a:clrTo>
                    <a:srgbClr val="171717">
                      <a:alpha val="0"/>
                    </a:srgbClr>
                  </a:clrTo>
                </a:clrChange>
                <a:alphaModFix amt="25000"/>
              </a:blip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14" name="Grouper 13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" name="ZoneTexte 5"/>
            <p:cNvSpPr txBox="1"/>
            <p:nvPr/>
          </p:nvSpPr>
          <p:spPr>
            <a:xfrm>
              <a:off x="3223015" y="2244705"/>
              <a:ext cx="13973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Oscillations</a:t>
              </a:r>
            </a:p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corticales</a:t>
              </a:r>
              <a:endParaRPr lang="fr-FR" sz="2000" dirty="0">
                <a:latin typeface="Minion Pro"/>
                <a:cs typeface="Minion Pro"/>
              </a:endParaRPr>
            </a:p>
          </p:txBody>
        </p:sp>
        <p:sp>
          <p:nvSpPr>
            <p:cNvPr id="21" name="Flèche courbée vers la droite 20"/>
            <p:cNvSpPr>
              <a:spLocks noChangeAspect="1"/>
            </p:cNvSpPr>
            <p:nvPr/>
          </p:nvSpPr>
          <p:spPr>
            <a:xfrm rot="20306206" flipH="1" flipV="1">
              <a:off x="7606054" y="3362076"/>
              <a:ext cx="577757" cy="1439415"/>
            </a:xfrm>
            <a:prstGeom prst="curvedRightArrow">
              <a:avLst/>
            </a:prstGeom>
            <a:solidFill>
              <a:srgbClr val="A6A6A6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4"/>
            <a:srcRect t="34791" b="38463"/>
            <a:stretch/>
          </p:blipFill>
          <p:spPr>
            <a:xfrm>
              <a:off x="6630843" y="3459020"/>
              <a:ext cx="715049" cy="289087"/>
            </a:xfrm>
            <a:prstGeom prst="rect">
              <a:avLst/>
            </a:prstGeom>
          </p:spPr>
        </p:pic>
      </p:grpSp>
      <p:grpSp>
        <p:nvGrpSpPr>
          <p:cNvPr id="30" name="Grouper 29"/>
          <p:cNvGrpSpPr/>
          <p:nvPr/>
        </p:nvGrpSpPr>
        <p:grpSpPr>
          <a:xfrm>
            <a:off x="163064" y="1742365"/>
            <a:ext cx="8047759" cy="3304036"/>
            <a:chOff x="163064" y="1752525"/>
            <a:chExt cx="8047759" cy="3304036"/>
          </a:xfrm>
        </p:grpSpPr>
        <p:sp>
          <p:nvSpPr>
            <p:cNvPr id="5" name="ZoneTexte 4"/>
            <p:cNvSpPr txBox="1"/>
            <p:nvPr/>
          </p:nvSpPr>
          <p:spPr>
            <a:xfrm>
              <a:off x="163064" y="1752525"/>
              <a:ext cx="19705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>
                  <a:latin typeface="Minion Pro"/>
                  <a:cs typeface="Minion Pro"/>
                </a:rPr>
                <a:t>Signal acoustique</a:t>
              </a:r>
            </a:p>
            <a:p>
              <a:pPr algn="ctr"/>
              <a:r>
                <a:rPr lang="fr-FR" sz="2000" dirty="0">
                  <a:latin typeface="Minion Pro"/>
                  <a:cs typeface="Minion Pro"/>
                </a:rPr>
                <a:t>de </a:t>
              </a:r>
              <a:r>
                <a:rPr lang="fr-FR" sz="2000" dirty="0" smtClean="0">
                  <a:latin typeface="Minion Pro"/>
                  <a:cs typeface="Minion Pro"/>
                </a:rPr>
                <a:t>parole</a:t>
              </a:r>
            </a:p>
          </p:txBody>
        </p:sp>
        <p:pic>
          <p:nvPicPr>
            <p:cNvPr id="29" name="Image 28" descr="F1_wav+env.tiff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685949" y="4230830"/>
              <a:ext cx="2524874" cy="825731"/>
            </a:xfrm>
            <a:prstGeom prst="rect">
              <a:avLst/>
            </a:prstGeom>
          </p:spPr>
        </p:pic>
      </p:grpSp>
      <p:sp>
        <p:nvSpPr>
          <p:cNvPr id="26" name="ZoneTexte 25"/>
          <p:cNvSpPr txBox="1"/>
          <p:nvPr/>
        </p:nvSpPr>
        <p:spPr>
          <a:xfrm>
            <a:off x="379978" y="2548057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exogènes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094643" y="2541894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endogènes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859251" y="2828201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chemeClr val="tx2"/>
                </a:solidFill>
                <a:latin typeface="Minion Pro"/>
                <a:cs typeface="Minion Pro"/>
              </a:rPr>
              <a:t>dynamique </a:t>
            </a:r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du</a:t>
            </a:r>
          </a:p>
        </p:txBody>
      </p:sp>
    </p:spTree>
    <p:extLst>
      <p:ext uri="{BB962C8B-B14F-4D97-AF65-F5344CB8AC3E}">
        <p14:creationId xmlns:p14="http://schemas.microsoft.com/office/powerpoint/2010/main" val="391517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Rythmes locaux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de l’activité spontanée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97107" y="710665"/>
            <a:ext cx="164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smtClean="0">
                <a:solidFill>
                  <a:schemeClr val="accent1">
                    <a:lumMod val="50000"/>
                  </a:schemeClr>
                </a:solidFill>
              </a:rPr>
              <a:t>Travaux de thèse</a:t>
            </a:r>
            <a:endParaRPr lang="fr-FR" sz="1600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Frontiers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2012</a:t>
            </a:r>
          </a:p>
        </p:txBody>
      </p:sp>
      <p:grpSp>
        <p:nvGrpSpPr>
          <p:cNvPr id="9" name="Grouper 8"/>
          <p:cNvGrpSpPr/>
          <p:nvPr/>
        </p:nvGrpSpPr>
        <p:grpSpPr>
          <a:xfrm>
            <a:off x="7231103" y="1177584"/>
            <a:ext cx="1848733" cy="2105892"/>
            <a:chOff x="91405" y="1360464"/>
            <a:chExt cx="1848733" cy="2105892"/>
          </a:xfrm>
        </p:grpSpPr>
        <p:grpSp>
          <p:nvGrpSpPr>
            <p:cNvPr id="5" name="Grouper 4"/>
            <p:cNvGrpSpPr>
              <a:grpSpLocks noChangeAspect="1"/>
            </p:cNvGrpSpPr>
            <p:nvPr/>
          </p:nvGrpSpPr>
          <p:grpSpPr>
            <a:xfrm>
              <a:off x="299374" y="1666356"/>
              <a:ext cx="1474882" cy="1800000"/>
              <a:chOff x="32162" y="1110349"/>
              <a:chExt cx="2254658" cy="2751667"/>
            </a:xfrm>
          </p:grpSpPr>
          <p:pic>
            <p:nvPicPr>
              <p:cNvPr id="62" name="Image 61" descr="axial_view.bmp"/>
              <p:cNvPicPr>
                <a:picLocks noChangeAspect="1"/>
              </p:cNvPicPr>
              <p:nvPr/>
            </p:nvPicPr>
            <p:blipFill>
              <a:blip r:embed="rId3"/>
              <a:srcRect r="69916"/>
              <a:stretch>
                <a:fillRect/>
              </a:stretch>
            </p:blipFill>
            <p:spPr>
              <a:xfrm>
                <a:off x="32162" y="1110349"/>
                <a:ext cx="2254658" cy="2751667"/>
              </a:xfrm>
              <a:prstGeom prst="rect">
                <a:avLst/>
              </a:prstGeom>
            </p:spPr>
          </p:pic>
          <p:sp>
            <p:nvSpPr>
              <p:cNvPr id="65" name="Ellipse 64"/>
              <p:cNvSpPr/>
              <p:nvPr/>
            </p:nvSpPr>
            <p:spPr>
              <a:xfrm>
                <a:off x="467341" y="2550740"/>
                <a:ext cx="111125" cy="984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1765916" y="2499940"/>
                <a:ext cx="111125" cy="984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7" name="ZoneTexte 76"/>
            <p:cNvSpPr txBox="1"/>
            <p:nvPr/>
          </p:nvSpPr>
          <p:spPr>
            <a:xfrm>
              <a:off x="91405" y="1360464"/>
              <a:ext cx="18487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Cortex auditifs primaires</a:t>
              </a:r>
              <a:endParaRPr lang="fr-FR" sz="12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35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Rythmes locaux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de l’activité spontanée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97107" y="710665"/>
            <a:ext cx="164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smtClean="0">
                <a:solidFill>
                  <a:schemeClr val="accent1">
                    <a:lumMod val="50000"/>
                  </a:schemeClr>
                </a:solidFill>
              </a:rPr>
              <a:t>Travaux de thèse</a:t>
            </a:r>
            <a:endParaRPr lang="fr-FR" sz="1600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Frontiers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2012</a:t>
            </a:r>
          </a:p>
        </p:txBody>
      </p:sp>
      <p:grpSp>
        <p:nvGrpSpPr>
          <p:cNvPr id="9" name="Grouper 8"/>
          <p:cNvGrpSpPr/>
          <p:nvPr/>
        </p:nvGrpSpPr>
        <p:grpSpPr>
          <a:xfrm>
            <a:off x="7231103" y="1177584"/>
            <a:ext cx="1848733" cy="2105892"/>
            <a:chOff x="91405" y="1360464"/>
            <a:chExt cx="1848733" cy="2105892"/>
          </a:xfrm>
        </p:grpSpPr>
        <p:grpSp>
          <p:nvGrpSpPr>
            <p:cNvPr id="5" name="Grouper 4"/>
            <p:cNvGrpSpPr>
              <a:grpSpLocks noChangeAspect="1"/>
            </p:cNvGrpSpPr>
            <p:nvPr/>
          </p:nvGrpSpPr>
          <p:grpSpPr>
            <a:xfrm>
              <a:off x="299374" y="1666356"/>
              <a:ext cx="1474882" cy="1800000"/>
              <a:chOff x="32162" y="1110349"/>
              <a:chExt cx="2254658" cy="2751667"/>
            </a:xfrm>
          </p:grpSpPr>
          <p:pic>
            <p:nvPicPr>
              <p:cNvPr id="62" name="Image 61" descr="axial_view.bmp"/>
              <p:cNvPicPr>
                <a:picLocks noChangeAspect="1"/>
              </p:cNvPicPr>
              <p:nvPr/>
            </p:nvPicPr>
            <p:blipFill>
              <a:blip r:embed="rId3"/>
              <a:srcRect r="69916"/>
              <a:stretch>
                <a:fillRect/>
              </a:stretch>
            </p:blipFill>
            <p:spPr>
              <a:xfrm>
                <a:off x="32162" y="1110349"/>
                <a:ext cx="2254658" cy="2751667"/>
              </a:xfrm>
              <a:prstGeom prst="rect">
                <a:avLst/>
              </a:prstGeom>
            </p:spPr>
          </p:pic>
          <p:sp>
            <p:nvSpPr>
              <p:cNvPr id="65" name="Ellipse 64"/>
              <p:cNvSpPr/>
              <p:nvPr/>
            </p:nvSpPr>
            <p:spPr>
              <a:xfrm>
                <a:off x="467341" y="2550740"/>
                <a:ext cx="111125" cy="984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1765916" y="2499940"/>
                <a:ext cx="111125" cy="984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7" name="ZoneTexte 76"/>
            <p:cNvSpPr txBox="1"/>
            <p:nvPr/>
          </p:nvSpPr>
          <p:spPr>
            <a:xfrm>
              <a:off x="91405" y="1360464"/>
              <a:ext cx="18487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Cortex auditifs primaires</a:t>
              </a:r>
              <a:endParaRPr lang="fr-FR" sz="12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82" name="Grouper 81"/>
          <p:cNvGrpSpPr/>
          <p:nvPr/>
        </p:nvGrpSpPr>
        <p:grpSpPr>
          <a:xfrm>
            <a:off x="223899" y="1228802"/>
            <a:ext cx="5902641" cy="1993714"/>
            <a:chOff x="223899" y="1350722"/>
            <a:chExt cx="5902641" cy="1993714"/>
          </a:xfrm>
        </p:grpSpPr>
        <p:grpSp>
          <p:nvGrpSpPr>
            <p:cNvPr id="6" name="Grouper 5"/>
            <p:cNvGrpSpPr/>
            <p:nvPr/>
          </p:nvGrpSpPr>
          <p:grpSpPr>
            <a:xfrm>
              <a:off x="2276873" y="1350722"/>
              <a:ext cx="3849667" cy="1993714"/>
              <a:chOff x="2827800" y="1453337"/>
              <a:chExt cx="3435158" cy="1762785"/>
            </a:xfrm>
          </p:grpSpPr>
          <p:sp>
            <p:nvSpPr>
              <p:cNvPr id="27" name="ZoneTexte 26"/>
              <p:cNvSpPr txBox="1"/>
              <p:nvPr/>
            </p:nvSpPr>
            <p:spPr>
              <a:xfrm rot="16200000">
                <a:off x="2190178" y="2161660"/>
                <a:ext cx="15214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latin typeface="Minion Pro"/>
                    <a:cs typeface="Minion Pro"/>
                  </a:rPr>
                  <a:t>Amplitude (unité 10log)</a:t>
                </a:r>
                <a:endParaRPr lang="fr-FR" sz="1200" dirty="0">
                  <a:latin typeface="Minion Pro"/>
                  <a:cs typeface="Minion Pro"/>
                </a:endParaRPr>
              </a:p>
            </p:txBody>
          </p:sp>
          <p:sp>
            <p:nvSpPr>
              <p:cNvPr id="46" name="ZoneTexte 45"/>
              <p:cNvSpPr txBox="1"/>
              <p:nvPr/>
            </p:nvSpPr>
            <p:spPr>
              <a:xfrm>
                <a:off x="4161724" y="2971208"/>
                <a:ext cx="1023023" cy="244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smtClean="0">
                    <a:latin typeface="Minion Pro"/>
                    <a:cs typeface="Minion Pro"/>
                  </a:rPr>
                  <a:t>Fréquence (Hz)</a:t>
                </a:r>
                <a:endParaRPr lang="fr-FR" sz="1200" dirty="0">
                  <a:latin typeface="Minion Pro"/>
                  <a:cs typeface="Minion Pro"/>
                </a:endParaRPr>
              </a:p>
            </p:txBody>
          </p:sp>
          <p:pic>
            <p:nvPicPr>
              <p:cNvPr id="47" name="Image 46" descr="Resting_State.ai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41" t="16669" r="60583" b="65939"/>
              <a:stretch/>
            </p:blipFill>
            <p:spPr>
              <a:xfrm>
                <a:off x="2994858" y="1524759"/>
                <a:ext cx="1726885" cy="1513413"/>
              </a:xfrm>
              <a:prstGeom prst="rect">
                <a:avLst/>
              </a:prstGeom>
            </p:spPr>
          </p:pic>
          <p:sp>
            <p:nvSpPr>
              <p:cNvPr id="48" name="ZoneTexte 47"/>
              <p:cNvSpPr txBox="1"/>
              <p:nvPr/>
            </p:nvSpPr>
            <p:spPr>
              <a:xfrm>
                <a:off x="3425804" y="1453337"/>
                <a:ext cx="913550" cy="27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 smtClean="0">
                    <a:latin typeface="Minion Pro"/>
                    <a:cs typeface="Minion Pro"/>
                  </a:rPr>
                  <a:t>Gauche</a:t>
                </a:r>
                <a:endParaRPr lang="fr-FR" sz="1400" b="1" dirty="0">
                  <a:latin typeface="Minion Pro"/>
                  <a:cs typeface="Minion Pro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671646" y="1718743"/>
                <a:ext cx="107427" cy="1136869"/>
              </a:xfrm>
              <a:prstGeom prst="rect">
                <a:avLst/>
              </a:prstGeom>
              <a:solidFill>
                <a:schemeClr val="bg1">
                  <a:lumMod val="75000"/>
                  <a:alpha val="2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Times New Roman"/>
                  <a:cs typeface="Times New Roman"/>
                </a:endParaRPr>
              </a:p>
            </p:txBody>
          </p:sp>
          <p:sp>
            <p:nvSpPr>
              <p:cNvPr id="50" name="ZoneTexte 58"/>
              <p:cNvSpPr txBox="1">
                <a:spLocks noChangeArrowheads="1"/>
              </p:cNvSpPr>
              <p:nvPr/>
            </p:nvSpPr>
            <p:spPr bwMode="auto">
              <a:xfrm>
                <a:off x="3939471" y="1727980"/>
                <a:ext cx="656840" cy="3537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000" dirty="0" smtClean="0">
                    <a:latin typeface="Minion Pro"/>
                    <a:cs typeface="Minion Pro"/>
                  </a:rPr>
                  <a:t>Données</a:t>
                </a:r>
              </a:p>
              <a:p>
                <a:r>
                  <a:rPr lang="fr-FR" sz="1000" dirty="0" smtClean="0">
                    <a:latin typeface="Minion Pro"/>
                    <a:cs typeface="Minion Pro"/>
                  </a:rPr>
                  <a:t>Courbe1/f</a:t>
                </a:r>
                <a:endParaRPr lang="fr-FR" sz="1000" dirty="0">
                  <a:latin typeface="Minion Pro"/>
                  <a:cs typeface="Minion Pro"/>
                </a:endParaRPr>
              </a:p>
            </p:txBody>
          </p:sp>
          <p:cxnSp>
            <p:nvCxnSpPr>
              <p:cNvPr id="51" name="Connecteur droit 50"/>
              <p:cNvCxnSpPr/>
              <p:nvPr/>
            </p:nvCxnSpPr>
            <p:spPr bwMode="auto">
              <a:xfrm>
                <a:off x="3904165" y="1844896"/>
                <a:ext cx="91355" cy="201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 bwMode="auto">
              <a:xfrm>
                <a:off x="3910234" y="1975617"/>
                <a:ext cx="91355" cy="201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 52" descr="Resting_State.ai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98" t="16669" r="33777" b="65954"/>
              <a:stretch/>
            </p:blipFill>
            <p:spPr>
              <a:xfrm>
                <a:off x="4741621" y="1526109"/>
                <a:ext cx="1521337" cy="1512061"/>
              </a:xfrm>
              <a:prstGeom prst="rect">
                <a:avLst/>
              </a:prstGeom>
            </p:spPr>
          </p:pic>
          <p:sp>
            <p:nvSpPr>
              <p:cNvPr id="54" name="ZoneTexte 53"/>
              <p:cNvSpPr txBox="1"/>
              <p:nvPr/>
            </p:nvSpPr>
            <p:spPr>
              <a:xfrm>
                <a:off x="4974573" y="1454688"/>
                <a:ext cx="913550" cy="27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 smtClean="0">
                    <a:latin typeface="Minion Pro"/>
                    <a:cs typeface="Minion Pro"/>
                  </a:rPr>
                  <a:t>Droit</a:t>
                </a:r>
                <a:endParaRPr lang="fr-FR" sz="1400" b="1" dirty="0">
                  <a:latin typeface="Minion Pro"/>
                  <a:cs typeface="Minion Pro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087976" y="1720095"/>
                <a:ext cx="31974" cy="1136869"/>
              </a:xfrm>
              <a:prstGeom prst="rect">
                <a:avLst/>
              </a:prstGeom>
              <a:solidFill>
                <a:schemeClr val="bg1">
                  <a:lumMod val="75000"/>
                  <a:alpha val="2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Times New Roman"/>
                  <a:cs typeface="Times New Roman"/>
                </a:endParaRPr>
              </a:p>
            </p:txBody>
          </p:sp>
          <p:sp>
            <p:nvSpPr>
              <p:cNvPr id="56" name="ZoneTexte 58"/>
              <p:cNvSpPr txBox="1">
                <a:spLocks noChangeArrowheads="1"/>
              </p:cNvSpPr>
              <p:nvPr/>
            </p:nvSpPr>
            <p:spPr bwMode="auto">
              <a:xfrm>
                <a:off x="5444501" y="1729314"/>
                <a:ext cx="691170" cy="3537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000" dirty="0" smtClean="0">
                    <a:latin typeface="Minion Pro"/>
                    <a:cs typeface="Minion Pro"/>
                  </a:rPr>
                  <a:t>Données</a:t>
                </a:r>
              </a:p>
              <a:p>
                <a:r>
                  <a:rPr lang="fr-FR" sz="1000" dirty="0" smtClean="0">
                    <a:latin typeface="Minion Pro"/>
                    <a:cs typeface="Minion Pro"/>
                  </a:rPr>
                  <a:t>Courbe 1/f</a:t>
                </a:r>
                <a:endParaRPr lang="fr-FR" sz="1000" dirty="0">
                  <a:latin typeface="Minion Pro"/>
                  <a:cs typeface="Minion Pro"/>
                </a:endParaRPr>
              </a:p>
            </p:txBody>
          </p:sp>
          <p:cxnSp>
            <p:nvCxnSpPr>
              <p:cNvPr id="57" name="Connecteur droit 56"/>
              <p:cNvCxnSpPr/>
              <p:nvPr/>
            </p:nvCxnSpPr>
            <p:spPr bwMode="auto">
              <a:xfrm>
                <a:off x="5409199" y="1846230"/>
                <a:ext cx="91355" cy="201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/>
              <p:nvPr/>
            </p:nvCxnSpPr>
            <p:spPr bwMode="auto">
              <a:xfrm>
                <a:off x="5415266" y="1971762"/>
                <a:ext cx="91355" cy="201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ZoneTexte 79"/>
            <p:cNvSpPr txBox="1"/>
            <p:nvPr/>
          </p:nvSpPr>
          <p:spPr>
            <a:xfrm>
              <a:off x="223899" y="2076539"/>
              <a:ext cx="134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Etat de repos</a:t>
              </a:r>
              <a:endParaRPr lang="fr-FR" sz="16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35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 txBox="1">
            <a:spLocks/>
          </p:cNvSpPr>
          <p:nvPr/>
        </p:nvSpPr>
        <p:spPr>
          <a:xfrm>
            <a:off x="420183" y="1094695"/>
            <a:ext cx="8303633" cy="80329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2001-2005	Etudes de Physiologie 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(licence/master 1)</a:t>
            </a:r>
          </a:p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2005-2007	Etudes de Sciences Cognitives 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(master)</a:t>
            </a:r>
            <a:endParaRPr lang="fr-FR" sz="16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Parcours – Benjamin Morillon</a:t>
            </a:r>
          </a:p>
        </p:txBody>
      </p:sp>
    </p:spTree>
    <p:extLst>
      <p:ext uri="{BB962C8B-B14F-4D97-AF65-F5344CB8AC3E}">
        <p14:creationId xmlns:p14="http://schemas.microsoft.com/office/powerpoint/2010/main" val="142395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Rythmes locaux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de l’activité spontanée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97107" y="710665"/>
            <a:ext cx="164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smtClean="0">
                <a:solidFill>
                  <a:schemeClr val="accent1">
                    <a:lumMod val="50000"/>
                  </a:schemeClr>
                </a:solidFill>
              </a:rPr>
              <a:t>Travaux de thèse</a:t>
            </a:r>
            <a:endParaRPr lang="fr-FR" sz="1600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Frontiers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2012</a:t>
            </a:r>
          </a:p>
        </p:txBody>
      </p:sp>
      <p:grpSp>
        <p:nvGrpSpPr>
          <p:cNvPr id="9" name="Grouper 8"/>
          <p:cNvGrpSpPr/>
          <p:nvPr/>
        </p:nvGrpSpPr>
        <p:grpSpPr>
          <a:xfrm>
            <a:off x="7231103" y="1177584"/>
            <a:ext cx="1848733" cy="2105892"/>
            <a:chOff x="91405" y="1360464"/>
            <a:chExt cx="1848733" cy="2105892"/>
          </a:xfrm>
        </p:grpSpPr>
        <p:grpSp>
          <p:nvGrpSpPr>
            <p:cNvPr id="5" name="Grouper 4"/>
            <p:cNvGrpSpPr>
              <a:grpSpLocks noChangeAspect="1"/>
            </p:cNvGrpSpPr>
            <p:nvPr/>
          </p:nvGrpSpPr>
          <p:grpSpPr>
            <a:xfrm>
              <a:off x="299374" y="1666356"/>
              <a:ext cx="1474882" cy="1800000"/>
              <a:chOff x="32162" y="1110349"/>
              <a:chExt cx="2254658" cy="2751667"/>
            </a:xfrm>
          </p:grpSpPr>
          <p:pic>
            <p:nvPicPr>
              <p:cNvPr id="62" name="Image 61" descr="axial_view.bmp"/>
              <p:cNvPicPr>
                <a:picLocks noChangeAspect="1"/>
              </p:cNvPicPr>
              <p:nvPr/>
            </p:nvPicPr>
            <p:blipFill>
              <a:blip r:embed="rId3"/>
              <a:srcRect r="69916"/>
              <a:stretch>
                <a:fillRect/>
              </a:stretch>
            </p:blipFill>
            <p:spPr>
              <a:xfrm>
                <a:off x="32162" y="1110349"/>
                <a:ext cx="2254658" cy="2751667"/>
              </a:xfrm>
              <a:prstGeom prst="rect">
                <a:avLst/>
              </a:prstGeom>
            </p:spPr>
          </p:pic>
          <p:sp>
            <p:nvSpPr>
              <p:cNvPr id="65" name="Ellipse 64"/>
              <p:cNvSpPr/>
              <p:nvPr/>
            </p:nvSpPr>
            <p:spPr>
              <a:xfrm>
                <a:off x="467341" y="2550740"/>
                <a:ext cx="111125" cy="984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1765916" y="2499940"/>
                <a:ext cx="111125" cy="984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7" name="ZoneTexte 76"/>
            <p:cNvSpPr txBox="1"/>
            <p:nvPr/>
          </p:nvSpPr>
          <p:spPr>
            <a:xfrm>
              <a:off x="91405" y="1360464"/>
              <a:ext cx="18487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Cortex auditifs primaires</a:t>
              </a:r>
              <a:endParaRPr lang="fr-FR" sz="12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82" name="Grouper 81"/>
          <p:cNvGrpSpPr/>
          <p:nvPr/>
        </p:nvGrpSpPr>
        <p:grpSpPr>
          <a:xfrm>
            <a:off x="223899" y="1228802"/>
            <a:ext cx="5902641" cy="1993714"/>
            <a:chOff x="223899" y="1350722"/>
            <a:chExt cx="5902641" cy="1993714"/>
          </a:xfrm>
        </p:grpSpPr>
        <p:grpSp>
          <p:nvGrpSpPr>
            <p:cNvPr id="6" name="Grouper 5"/>
            <p:cNvGrpSpPr/>
            <p:nvPr/>
          </p:nvGrpSpPr>
          <p:grpSpPr>
            <a:xfrm>
              <a:off x="2276873" y="1350722"/>
              <a:ext cx="3849667" cy="1993714"/>
              <a:chOff x="2827800" y="1453337"/>
              <a:chExt cx="3435158" cy="1762785"/>
            </a:xfrm>
          </p:grpSpPr>
          <p:sp>
            <p:nvSpPr>
              <p:cNvPr id="27" name="ZoneTexte 26"/>
              <p:cNvSpPr txBox="1"/>
              <p:nvPr/>
            </p:nvSpPr>
            <p:spPr>
              <a:xfrm rot="16200000">
                <a:off x="2190178" y="2161660"/>
                <a:ext cx="15214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latin typeface="Minion Pro"/>
                    <a:cs typeface="Minion Pro"/>
                  </a:rPr>
                  <a:t>Amplitude (unité 10log)</a:t>
                </a:r>
                <a:endParaRPr lang="fr-FR" sz="1200" dirty="0">
                  <a:latin typeface="Minion Pro"/>
                  <a:cs typeface="Minion Pro"/>
                </a:endParaRPr>
              </a:p>
            </p:txBody>
          </p:sp>
          <p:sp>
            <p:nvSpPr>
              <p:cNvPr id="46" name="ZoneTexte 45"/>
              <p:cNvSpPr txBox="1"/>
              <p:nvPr/>
            </p:nvSpPr>
            <p:spPr>
              <a:xfrm>
                <a:off x="4161724" y="2971208"/>
                <a:ext cx="1023023" cy="244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smtClean="0">
                    <a:latin typeface="Minion Pro"/>
                    <a:cs typeface="Minion Pro"/>
                  </a:rPr>
                  <a:t>Fréquence (Hz)</a:t>
                </a:r>
                <a:endParaRPr lang="fr-FR" sz="1200" dirty="0">
                  <a:latin typeface="Minion Pro"/>
                  <a:cs typeface="Minion Pro"/>
                </a:endParaRPr>
              </a:p>
            </p:txBody>
          </p:sp>
          <p:pic>
            <p:nvPicPr>
              <p:cNvPr id="47" name="Image 46" descr="Resting_State.ai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41" t="16669" r="60583" b="65939"/>
              <a:stretch/>
            </p:blipFill>
            <p:spPr>
              <a:xfrm>
                <a:off x="2994858" y="1524759"/>
                <a:ext cx="1726885" cy="1513413"/>
              </a:xfrm>
              <a:prstGeom prst="rect">
                <a:avLst/>
              </a:prstGeom>
            </p:spPr>
          </p:pic>
          <p:sp>
            <p:nvSpPr>
              <p:cNvPr id="48" name="ZoneTexte 47"/>
              <p:cNvSpPr txBox="1"/>
              <p:nvPr/>
            </p:nvSpPr>
            <p:spPr>
              <a:xfrm>
                <a:off x="3425804" y="1453337"/>
                <a:ext cx="913550" cy="27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 smtClean="0">
                    <a:latin typeface="Minion Pro"/>
                    <a:cs typeface="Minion Pro"/>
                  </a:rPr>
                  <a:t>Gauche</a:t>
                </a:r>
                <a:endParaRPr lang="fr-FR" sz="1400" b="1" dirty="0">
                  <a:latin typeface="Minion Pro"/>
                  <a:cs typeface="Minion Pro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671646" y="1718743"/>
                <a:ext cx="107427" cy="1136869"/>
              </a:xfrm>
              <a:prstGeom prst="rect">
                <a:avLst/>
              </a:prstGeom>
              <a:solidFill>
                <a:schemeClr val="bg1">
                  <a:lumMod val="75000"/>
                  <a:alpha val="2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Times New Roman"/>
                  <a:cs typeface="Times New Roman"/>
                </a:endParaRPr>
              </a:p>
            </p:txBody>
          </p:sp>
          <p:sp>
            <p:nvSpPr>
              <p:cNvPr id="50" name="ZoneTexte 58"/>
              <p:cNvSpPr txBox="1">
                <a:spLocks noChangeArrowheads="1"/>
              </p:cNvSpPr>
              <p:nvPr/>
            </p:nvSpPr>
            <p:spPr bwMode="auto">
              <a:xfrm>
                <a:off x="3939471" y="1727980"/>
                <a:ext cx="656840" cy="3537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000" dirty="0" smtClean="0">
                    <a:latin typeface="Minion Pro"/>
                    <a:cs typeface="Minion Pro"/>
                  </a:rPr>
                  <a:t>Données</a:t>
                </a:r>
              </a:p>
              <a:p>
                <a:r>
                  <a:rPr lang="fr-FR" sz="1000" dirty="0" smtClean="0">
                    <a:latin typeface="Minion Pro"/>
                    <a:cs typeface="Minion Pro"/>
                  </a:rPr>
                  <a:t>Courbe1/f</a:t>
                </a:r>
                <a:endParaRPr lang="fr-FR" sz="1000" dirty="0">
                  <a:latin typeface="Minion Pro"/>
                  <a:cs typeface="Minion Pro"/>
                </a:endParaRPr>
              </a:p>
            </p:txBody>
          </p:sp>
          <p:cxnSp>
            <p:nvCxnSpPr>
              <p:cNvPr id="51" name="Connecteur droit 50"/>
              <p:cNvCxnSpPr/>
              <p:nvPr/>
            </p:nvCxnSpPr>
            <p:spPr bwMode="auto">
              <a:xfrm>
                <a:off x="3904165" y="1844896"/>
                <a:ext cx="91355" cy="201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 bwMode="auto">
              <a:xfrm>
                <a:off x="3910234" y="1975617"/>
                <a:ext cx="91355" cy="201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 52" descr="Resting_State.ai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98" t="16669" r="33777" b="65954"/>
              <a:stretch/>
            </p:blipFill>
            <p:spPr>
              <a:xfrm>
                <a:off x="4741621" y="1526109"/>
                <a:ext cx="1521337" cy="1512061"/>
              </a:xfrm>
              <a:prstGeom prst="rect">
                <a:avLst/>
              </a:prstGeom>
            </p:spPr>
          </p:pic>
          <p:sp>
            <p:nvSpPr>
              <p:cNvPr id="54" name="ZoneTexte 53"/>
              <p:cNvSpPr txBox="1"/>
              <p:nvPr/>
            </p:nvSpPr>
            <p:spPr>
              <a:xfrm>
                <a:off x="4974573" y="1454688"/>
                <a:ext cx="913550" cy="27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 smtClean="0">
                    <a:latin typeface="Minion Pro"/>
                    <a:cs typeface="Minion Pro"/>
                  </a:rPr>
                  <a:t>Droit</a:t>
                </a:r>
                <a:endParaRPr lang="fr-FR" sz="1400" b="1" dirty="0">
                  <a:latin typeface="Minion Pro"/>
                  <a:cs typeface="Minion Pro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087976" y="1720095"/>
                <a:ext cx="31974" cy="1136869"/>
              </a:xfrm>
              <a:prstGeom prst="rect">
                <a:avLst/>
              </a:prstGeom>
              <a:solidFill>
                <a:schemeClr val="bg1">
                  <a:lumMod val="75000"/>
                  <a:alpha val="2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Times New Roman"/>
                  <a:cs typeface="Times New Roman"/>
                </a:endParaRPr>
              </a:p>
            </p:txBody>
          </p:sp>
          <p:sp>
            <p:nvSpPr>
              <p:cNvPr id="56" name="ZoneTexte 58"/>
              <p:cNvSpPr txBox="1">
                <a:spLocks noChangeArrowheads="1"/>
              </p:cNvSpPr>
              <p:nvPr/>
            </p:nvSpPr>
            <p:spPr bwMode="auto">
              <a:xfrm>
                <a:off x="5444501" y="1729314"/>
                <a:ext cx="691170" cy="3537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000" dirty="0" smtClean="0">
                    <a:latin typeface="Minion Pro"/>
                    <a:cs typeface="Minion Pro"/>
                  </a:rPr>
                  <a:t>Données</a:t>
                </a:r>
              </a:p>
              <a:p>
                <a:r>
                  <a:rPr lang="fr-FR" sz="1000" dirty="0" smtClean="0">
                    <a:latin typeface="Minion Pro"/>
                    <a:cs typeface="Minion Pro"/>
                  </a:rPr>
                  <a:t>Courbe 1/f</a:t>
                </a:r>
                <a:endParaRPr lang="fr-FR" sz="1000" dirty="0">
                  <a:latin typeface="Minion Pro"/>
                  <a:cs typeface="Minion Pro"/>
                </a:endParaRPr>
              </a:p>
            </p:txBody>
          </p:sp>
          <p:cxnSp>
            <p:nvCxnSpPr>
              <p:cNvPr id="57" name="Connecteur droit 56"/>
              <p:cNvCxnSpPr/>
              <p:nvPr/>
            </p:nvCxnSpPr>
            <p:spPr bwMode="auto">
              <a:xfrm>
                <a:off x="5409199" y="1846230"/>
                <a:ext cx="91355" cy="201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/>
              <p:nvPr/>
            </p:nvCxnSpPr>
            <p:spPr bwMode="auto">
              <a:xfrm>
                <a:off x="5415266" y="1971762"/>
                <a:ext cx="91355" cy="201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ZoneTexte 79"/>
            <p:cNvSpPr txBox="1"/>
            <p:nvPr/>
          </p:nvSpPr>
          <p:spPr>
            <a:xfrm>
              <a:off x="223899" y="2076539"/>
              <a:ext cx="134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Etat de repos</a:t>
              </a:r>
              <a:endParaRPr lang="fr-FR" sz="16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78" name="Grouper 77"/>
          <p:cNvGrpSpPr/>
          <p:nvPr/>
        </p:nvGrpSpPr>
        <p:grpSpPr>
          <a:xfrm>
            <a:off x="6506789" y="3147140"/>
            <a:ext cx="688351" cy="2078701"/>
            <a:chOff x="7712329" y="2931726"/>
            <a:chExt cx="688351" cy="2078701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5"/>
            <a:srcRect b="33163"/>
            <a:stretch/>
          </p:blipFill>
          <p:spPr>
            <a:xfrm rot="16200000">
              <a:off x="7366305" y="3862680"/>
              <a:ext cx="1370930" cy="246801"/>
            </a:xfrm>
            <a:prstGeom prst="rect">
              <a:avLst/>
            </a:prstGeom>
          </p:spPr>
        </p:pic>
        <p:sp>
          <p:nvSpPr>
            <p:cNvPr id="76" name="ZoneTexte 75"/>
            <p:cNvSpPr txBox="1"/>
            <p:nvPr/>
          </p:nvSpPr>
          <p:spPr>
            <a:xfrm rot="16200000">
              <a:off x="6811478" y="3832577"/>
              <a:ext cx="2078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Minion Pro"/>
                  <a:cs typeface="Minion Pro"/>
                </a:rPr>
                <a:t>Amplitude </a:t>
              </a:r>
              <a:r>
                <a:rPr lang="fr-FR" sz="1200" dirty="0" smtClean="0">
                  <a:latin typeface="Minion Pro"/>
                  <a:cs typeface="Minion Pro"/>
                </a:rPr>
                <a:t>(dB)</a:t>
              </a:r>
              <a:endParaRPr lang="fr-FR" sz="1200" dirty="0">
                <a:latin typeface="Minion Pro"/>
                <a:cs typeface="Minion Pro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8087364" y="3192036"/>
              <a:ext cx="313316" cy="1461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Minion Pro"/>
                  <a:cs typeface="Minion Pro"/>
                </a:rPr>
                <a:t>6</a:t>
              </a:r>
            </a:p>
            <a:p>
              <a:pPr>
                <a:lnSpc>
                  <a:spcPct val="150000"/>
                </a:lnSpc>
              </a:pPr>
              <a:endParaRPr lang="fr-FR" sz="1200" dirty="0">
                <a:latin typeface="Minion Pro"/>
                <a:cs typeface="Minion Pro"/>
              </a:endParaRP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Minion Pro"/>
                  <a:cs typeface="Minion Pro"/>
                </a:rPr>
                <a:t>0</a:t>
              </a:r>
            </a:p>
            <a:p>
              <a:pPr>
                <a:lnSpc>
                  <a:spcPct val="150000"/>
                </a:lnSpc>
              </a:pPr>
              <a:endParaRPr lang="fr-FR" sz="1200" dirty="0">
                <a:latin typeface="Minion Pro"/>
                <a:cs typeface="Minion Pro"/>
              </a:endParaRPr>
            </a:p>
            <a:p>
              <a:pPr>
                <a:lnSpc>
                  <a:spcPct val="150000"/>
                </a:lnSpc>
              </a:pPr>
              <a:r>
                <a:rPr lang="fr-FR" sz="1200" dirty="0" smtClean="0">
                  <a:latin typeface="Minion Pro"/>
                  <a:cs typeface="Minion Pro"/>
                </a:rPr>
                <a:t>-6</a:t>
              </a:r>
              <a:endParaRPr lang="fr-FR" sz="1200" dirty="0">
                <a:latin typeface="Minion Pro"/>
                <a:cs typeface="Minion Pro"/>
              </a:endParaRPr>
            </a:p>
          </p:txBody>
        </p:sp>
      </p:grpSp>
      <p:sp>
        <p:nvSpPr>
          <p:cNvPr id="81" name="ZoneTexte 80"/>
          <p:cNvSpPr txBox="1"/>
          <p:nvPr/>
        </p:nvSpPr>
        <p:spPr>
          <a:xfrm>
            <a:off x="328462" y="3956139"/>
            <a:ext cx="11267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Perception</a:t>
            </a: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de syllabes</a:t>
            </a:r>
            <a:endParaRPr lang="fr-FR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311685" y="5385770"/>
            <a:ext cx="860226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2000" b="1" dirty="0" smtClean="0">
                <a:solidFill>
                  <a:srgbClr val="1F497D"/>
                </a:solidFill>
                <a:latin typeface="Minion Pro"/>
                <a:cs typeface="Minion Pro"/>
              </a:rPr>
              <a:t>Réponse perceptuelle = interaction entre rythmes spontanés et acoustiques</a:t>
            </a:r>
            <a:endParaRPr lang="fr-FR" sz="2000" b="1" dirty="0">
              <a:solidFill>
                <a:srgbClr val="1F497D"/>
              </a:solidFill>
              <a:latin typeface="Minion Pro"/>
              <a:cs typeface="Minion Pro"/>
            </a:endParaRPr>
          </a:p>
        </p:txBody>
      </p:sp>
      <p:grpSp>
        <p:nvGrpSpPr>
          <p:cNvPr id="100" name="Grouper 99"/>
          <p:cNvGrpSpPr/>
          <p:nvPr/>
        </p:nvGrpSpPr>
        <p:grpSpPr>
          <a:xfrm>
            <a:off x="1612665" y="3206645"/>
            <a:ext cx="4967924" cy="2153564"/>
            <a:chOff x="1612665" y="3206645"/>
            <a:chExt cx="4967924" cy="2153564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7744" y="3431654"/>
              <a:ext cx="4715622" cy="1712516"/>
            </a:xfrm>
            <a:prstGeom prst="rect">
              <a:avLst/>
            </a:prstGeom>
          </p:spPr>
        </p:pic>
        <p:sp>
          <p:nvSpPr>
            <p:cNvPr id="74" name="ZoneTexte 73"/>
            <p:cNvSpPr txBox="1"/>
            <p:nvPr/>
          </p:nvSpPr>
          <p:spPr>
            <a:xfrm>
              <a:off x="3564909" y="5083210"/>
              <a:ext cx="15214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latin typeface="Minion Pro"/>
                  <a:cs typeface="Minion Pro"/>
                </a:rPr>
                <a:t>Temps (ms)</a:t>
              </a:r>
              <a:endParaRPr lang="fr-FR" sz="1200" dirty="0">
                <a:latin typeface="Minion Pro"/>
                <a:cs typeface="Minion Pro"/>
              </a:endParaRPr>
            </a:p>
          </p:txBody>
        </p:sp>
        <p:sp>
          <p:nvSpPr>
            <p:cNvPr id="75" name="ZoneTexte 74"/>
            <p:cNvSpPr txBox="1"/>
            <p:nvPr/>
          </p:nvSpPr>
          <p:spPr>
            <a:xfrm rot="16200000">
              <a:off x="1177931" y="4116505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>
                  <a:latin typeface="Minion Pro"/>
                  <a:cs typeface="Minion Pro"/>
                </a:rPr>
                <a:t>Fréquence (Hz)</a:t>
              </a:r>
              <a:endParaRPr lang="fr-FR" sz="1200" dirty="0">
                <a:latin typeface="Minion Pro"/>
                <a:cs typeface="Minion Pro"/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3831309" y="3210671"/>
              <a:ext cx="10237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latin typeface="Minion Pro"/>
                  <a:cs typeface="Minion Pro"/>
                </a:rPr>
                <a:t>Droit</a:t>
              </a:r>
              <a:endParaRPr lang="fr-FR" sz="1400" b="1" dirty="0">
                <a:latin typeface="Minion Pro"/>
                <a:cs typeface="Minion Pro"/>
              </a:endParaRPr>
            </a:p>
          </p:txBody>
        </p:sp>
        <p:sp>
          <p:nvSpPr>
            <p:cNvPr id="97" name="ZoneTexte 96"/>
            <p:cNvSpPr txBox="1"/>
            <p:nvPr/>
          </p:nvSpPr>
          <p:spPr>
            <a:xfrm>
              <a:off x="5063525" y="3210671"/>
              <a:ext cx="1517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latin typeface="Minion Pro"/>
                  <a:cs typeface="Minion Pro"/>
                </a:rPr>
                <a:t>Asymétrie (G-D) </a:t>
              </a:r>
              <a:endParaRPr lang="fr-FR" sz="1400" b="1" dirty="0">
                <a:latin typeface="Minion Pro"/>
                <a:cs typeface="Minion Pro"/>
              </a:endParaRPr>
            </a:p>
          </p:txBody>
        </p:sp>
        <p:sp>
          <p:nvSpPr>
            <p:cNvPr id="99" name="ZoneTexte 98"/>
            <p:cNvSpPr txBox="1"/>
            <p:nvPr/>
          </p:nvSpPr>
          <p:spPr>
            <a:xfrm>
              <a:off x="2359815" y="3206645"/>
              <a:ext cx="10237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>
                  <a:latin typeface="Minion Pro"/>
                  <a:cs typeface="Minion Pro"/>
                </a:rPr>
                <a:t>Gauche</a:t>
              </a:r>
              <a:endParaRPr lang="fr-FR" sz="1400" b="1" dirty="0">
                <a:latin typeface="Minion Pro"/>
                <a:cs typeface="Minion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35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Rythmes associés au transfert 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directionnel de l’information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97107" y="710665"/>
            <a:ext cx="164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Travaux de thèse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Fontolan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Communications.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</p:txBody>
      </p:sp>
      <p:grpSp>
        <p:nvGrpSpPr>
          <p:cNvPr id="7" name="Grouper 6"/>
          <p:cNvGrpSpPr/>
          <p:nvPr/>
        </p:nvGrpSpPr>
        <p:grpSpPr>
          <a:xfrm>
            <a:off x="6096706" y="1170382"/>
            <a:ext cx="2914406" cy="2109015"/>
            <a:chOff x="5184769" y="959500"/>
            <a:chExt cx="2914406" cy="2109015"/>
          </a:xfrm>
        </p:grpSpPr>
        <p:pic>
          <p:nvPicPr>
            <p:cNvPr id="17" name="Image 16" descr="axial_view.bmp"/>
            <p:cNvPicPr>
              <a:picLocks noChangeAspect="1"/>
            </p:cNvPicPr>
            <p:nvPr/>
          </p:nvPicPr>
          <p:blipFill>
            <a:blip r:embed="rId3"/>
            <a:srcRect r="69916"/>
            <a:stretch>
              <a:fillRect/>
            </a:stretch>
          </p:blipFill>
          <p:spPr>
            <a:xfrm>
              <a:off x="6528450" y="1268515"/>
              <a:ext cx="1474882" cy="1800000"/>
            </a:xfrm>
            <a:prstGeom prst="rect">
              <a:avLst/>
            </a:prstGeom>
          </p:spPr>
        </p:pic>
        <p:sp>
          <p:nvSpPr>
            <p:cNvPr id="20" name="Ellipse 19"/>
            <p:cNvSpPr/>
            <p:nvPr/>
          </p:nvSpPr>
          <p:spPr>
            <a:xfrm>
              <a:off x="6813122" y="2210745"/>
              <a:ext cx="72692" cy="64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584660" y="2027527"/>
              <a:ext cx="72692" cy="64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6426922" y="959500"/>
              <a:ext cx="1672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Cortex auditif gauche</a:t>
              </a:r>
              <a:endParaRPr lang="fr-FR" sz="12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Flèche courbée vers la droite 43"/>
            <p:cNvSpPr/>
            <p:nvPr/>
          </p:nvSpPr>
          <p:spPr>
            <a:xfrm rot="18355621">
              <a:off x="6542562" y="2099984"/>
              <a:ext cx="216000" cy="375820"/>
            </a:xfrm>
            <a:prstGeom prst="curvedRightArrow">
              <a:avLst/>
            </a:prstGeom>
            <a:solidFill>
              <a:srgbClr val="FF0000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5" name="Flèche courbée vers la droite 44"/>
            <p:cNvSpPr>
              <a:spLocks/>
            </p:cNvSpPr>
            <p:nvPr/>
          </p:nvSpPr>
          <p:spPr>
            <a:xfrm rot="18355621" flipH="1" flipV="1">
              <a:off x="6716466" y="1820160"/>
              <a:ext cx="190218" cy="396000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4"/>
            <a:srcRect l="7780" t="21780" r="72584" b="42989"/>
            <a:stretch/>
          </p:blipFill>
          <p:spPr>
            <a:xfrm>
              <a:off x="5184769" y="1711310"/>
              <a:ext cx="1001297" cy="998870"/>
            </a:xfrm>
            <a:prstGeom prst="rect">
              <a:avLst/>
            </a:prstGeom>
          </p:spPr>
        </p:pic>
        <p:sp>
          <p:nvSpPr>
            <p:cNvPr id="50" name="Flèche courbée vers la droite 49"/>
            <p:cNvSpPr/>
            <p:nvPr/>
          </p:nvSpPr>
          <p:spPr>
            <a:xfrm rot="92911">
              <a:off x="5348422" y="2019348"/>
              <a:ext cx="216000" cy="375820"/>
            </a:xfrm>
            <a:prstGeom prst="curvedRightArrow">
              <a:avLst/>
            </a:prstGeom>
            <a:solidFill>
              <a:srgbClr val="FF0000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1" name="Flèche courbée vers la droite 50"/>
            <p:cNvSpPr>
              <a:spLocks/>
            </p:cNvSpPr>
            <p:nvPr/>
          </p:nvSpPr>
          <p:spPr>
            <a:xfrm rot="92911" flipH="1" flipV="1">
              <a:off x="5674848" y="1989839"/>
              <a:ext cx="190218" cy="396000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3492289" y="2129115"/>
            <a:ext cx="2143663" cy="523220"/>
            <a:chOff x="4762654" y="2403072"/>
            <a:chExt cx="2143663" cy="523220"/>
          </a:xfrm>
        </p:grpSpPr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4762654" y="2506388"/>
              <a:ext cx="131744" cy="14383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4763963" y="2706072"/>
              <a:ext cx="131744" cy="1438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913464" y="2403072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Information ascendante</a:t>
              </a:r>
            </a:p>
            <a:p>
              <a:pPr>
                <a:spcAft>
                  <a:spcPts val="600"/>
                </a:spcAft>
              </a:pPr>
              <a:r>
                <a:rPr lang="fr-FR" sz="1400" dirty="0" smtClean="0">
                  <a:latin typeface="Minion Pro"/>
                  <a:cs typeface="Minion Pro"/>
                </a:rPr>
                <a:t>Information descendante</a:t>
              </a:r>
              <a:endParaRPr lang="fr-FR" sz="1400" dirty="0">
                <a:latin typeface="Minion Pro"/>
                <a:cs typeface="Minion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26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Rythmes associés au transfert 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directionnel de l’information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97107" y="710665"/>
            <a:ext cx="164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Travaux de thèse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Fontolan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Communications.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</p:txBody>
      </p:sp>
      <p:grpSp>
        <p:nvGrpSpPr>
          <p:cNvPr id="7" name="Grouper 6"/>
          <p:cNvGrpSpPr/>
          <p:nvPr/>
        </p:nvGrpSpPr>
        <p:grpSpPr>
          <a:xfrm>
            <a:off x="6096706" y="1170382"/>
            <a:ext cx="2914406" cy="2109015"/>
            <a:chOff x="5184769" y="959500"/>
            <a:chExt cx="2914406" cy="2109015"/>
          </a:xfrm>
        </p:grpSpPr>
        <p:pic>
          <p:nvPicPr>
            <p:cNvPr id="17" name="Image 16" descr="axial_view.bmp"/>
            <p:cNvPicPr>
              <a:picLocks noChangeAspect="1"/>
            </p:cNvPicPr>
            <p:nvPr/>
          </p:nvPicPr>
          <p:blipFill>
            <a:blip r:embed="rId3"/>
            <a:srcRect r="69916"/>
            <a:stretch>
              <a:fillRect/>
            </a:stretch>
          </p:blipFill>
          <p:spPr>
            <a:xfrm>
              <a:off x="6528450" y="1268515"/>
              <a:ext cx="1474882" cy="1800000"/>
            </a:xfrm>
            <a:prstGeom prst="rect">
              <a:avLst/>
            </a:prstGeom>
          </p:spPr>
        </p:pic>
        <p:sp>
          <p:nvSpPr>
            <p:cNvPr id="20" name="Ellipse 19"/>
            <p:cNvSpPr/>
            <p:nvPr/>
          </p:nvSpPr>
          <p:spPr>
            <a:xfrm>
              <a:off x="6813122" y="2210745"/>
              <a:ext cx="72692" cy="64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584660" y="2027527"/>
              <a:ext cx="72692" cy="64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6426922" y="959500"/>
              <a:ext cx="1672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Cortex auditif gauche</a:t>
              </a:r>
              <a:endParaRPr lang="fr-FR" sz="12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Flèche courbée vers la droite 43"/>
            <p:cNvSpPr/>
            <p:nvPr/>
          </p:nvSpPr>
          <p:spPr>
            <a:xfrm rot="18355621">
              <a:off x="6542562" y="2099984"/>
              <a:ext cx="216000" cy="375820"/>
            </a:xfrm>
            <a:prstGeom prst="curvedRightArrow">
              <a:avLst/>
            </a:prstGeom>
            <a:solidFill>
              <a:srgbClr val="FF0000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5" name="Flèche courbée vers la droite 44"/>
            <p:cNvSpPr>
              <a:spLocks/>
            </p:cNvSpPr>
            <p:nvPr/>
          </p:nvSpPr>
          <p:spPr>
            <a:xfrm rot="18355621" flipH="1" flipV="1">
              <a:off x="6716466" y="1820160"/>
              <a:ext cx="190218" cy="396000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4"/>
            <a:srcRect l="7780" t="21780" r="72584" b="42989"/>
            <a:stretch/>
          </p:blipFill>
          <p:spPr>
            <a:xfrm>
              <a:off x="5184769" y="1711310"/>
              <a:ext cx="1001297" cy="998870"/>
            </a:xfrm>
            <a:prstGeom prst="rect">
              <a:avLst/>
            </a:prstGeom>
          </p:spPr>
        </p:pic>
        <p:sp>
          <p:nvSpPr>
            <p:cNvPr id="50" name="Flèche courbée vers la droite 49"/>
            <p:cNvSpPr/>
            <p:nvPr/>
          </p:nvSpPr>
          <p:spPr>
            <a:xfrm rot="92911">
              <a:off x="5348422" y="2019348"/>
              <a:ext cx="216000" cy="375820"/>
            </a:xfrm>
            <a:prstGeom prst="curvedRightArrow">
              <a:avLst/>
            </a:prstGeom>
            <a:solidFill>
              <a:srgbClr val="FF0000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1" name="Flèche courbée vers la droite 50"/>
            <p:cNvSpPr>
              <a:spLocks/>
            </p:cNvSpPr>
            <p:nvPr/>
          </p:nvSpPr>
          <p:spPr>
            <a:xfrm rot="92911" flipH="1" flipV="1">
              <a:off x="5674848" y="1989839"/>
              <a:ext cx="190218" cy="396000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er 4"/>
          <p:cNvGrpSpPr/>
          <p:nvPr/>
        </p:nvGrpSpPr>
        <p:grpSpPr>
          <a:xfrm>
            <a:off x="2904738" y="3224652"/>
            <a:ext cx="4193265" cy="2161995"/>
            <a:chOff x="3046888" y="3117247"/>
            <a:chExt cx="4193265" cy="2161995"/>
          </a:xfrm>
        </p:grpSpPr>
        <p:grpSp>
          <p:nvGrpSpPr>
            <p:cNvPr id="62" name="Grouper 61"/>
            <p:cNvGrpSpPr/>
            <p:nvPr/>
          </p:nvGrpSpPr>
          <p:grpSpPr>
            <a:xfrm>
              <a:off x="3046888" y="3117247"/>
              <a:ext cx="3042079" cy="2161995"/>
              <a:chOff x="3046888" y="3046127"/>
              <a:chExt cx="3042079" cy="2161995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5"/>
              <a:srcRect l="57051" b="30822"/>
              <a:stretch/>
            </p:blipFill>
            <p:spPr>
              <a:xfrm>
                <a:off x="3281672" y="3046127"/>
                <a:ext cx="2807295" cy="1939865"/>
              </a:xfrm>
              <a:prstGeom prst="rect">
                <a:avLst/>
              </a:prstGeom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4482903" y="3068515"/>
                <a:ext cx="430561" cy="18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352394" y="3313075"/>
                <a:ext cx="430561" cy="18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ZoneTexte 59"/>
              <p:cNvSpPr txBox="1"/>
              <p:nvPr/>
            </p:nvSpPr>
            <p:spPr>
              <a:xfrm>
                <a:off x="4153863" y="4931123"/>
                <a:ext cx="11464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latin typeface="Minion Pro"/>
                    <a:cs typeface="Minion Pro"/>
                  </a:rPr>
                  <a:t>Fréquence (Hz)</a:t>
                </a:r>
              </a:p>
            </p:txBody>
          </p:sp>
          <p:sp>
            <p:nvSpPr>
              <p:cNvPr id="61" name="ZoneTexte 60"/>
              <p:cNvSpPr txBox="1"/>
              <p:nvPr/>
            </p:nvSpPr>
            <p:spPr>
              <a:xfrm rot="16200000">
                <a:off x="2733982" y="3900485"/>
                <a:ext cx="9028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latin typeface="Minion Pro"/>
                    <a:cs typeface="Minion Pro"/>
                  </a:rPr>
                  <a:t>Valeur de </a:t>
                </a:r>
                <a:r>
                  <a:rPr lang="fr-FR" sz="1200" i="1" dirty="0" smtClean="0">
                    <a:latin typeface="Minion Pro"/>
                    <a:cs typeface="Minion Pro"/>
                  </a:rPr>
                  <a:t>F</a:t>
                </a:r>
                <a:endParaRPr lang="fr-FR" sz="1200" dirty="0" smtClean="0">
                  <a:latin typeface="Minion Pro"/>
                  <a:cs typeface="Minion Pro"/>
                </a:endParaRPr>
              </a:p>
            </p:txBody>
          </p:sp>
        </p:grpSp>
        <p:sp>
          <p:nvSpPr>
            <p:cNvPr id="67" name="ZoneTexte 66"/>
            <p:cNvSpPr txBox="1"/>
            <p:nvPr/>
          </p:nvSpPr>
          <p:spPr>
            <a:xfrm>
              <a:off x="6426393" y="3906672"/>
              <a:ext cx="8137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latin typeface="Minion Pro"/>
                  <a:cs typeface="Minion Pro"/>
                </a:rPr>
                <a:t>P</a:t>
              </a:r>
              <a:r>
                <a:rPr lang="fr-FR" sz="1400" dirty="0" smtClean="0">
                  <a:latin typeface="Minion Pro"/>
                  <a:cs typeface="Minion Pro"/>
                </a:rPr>
                <a:t>atient 1</a:t>
              </a:r>
            </a:p>
            <a:p>
              <a:pPr>
                <a:spcAft>
                  <a:spcPts val="600"/>
                </a:spcAft>
              </a:pPr>
              <a:r>
                <a:rPr lang="fr-FR" sz="1400" dirty="0" smtClean="0">
                  <a:latin typeface="Minion Pro"/>
                  <a:cs typeface="Minion Pro"/>
                </a:rPr>
                <a:t>Patient 2</a:t>
              </a:r>
              <a:endParaRPr lang="fr-FR" sz="1400" dirty="0">
                <a:latin typeface="Minion Pro"/>
                <a:cs typeface="Minion Pro"/>
              </a:endParaRPr>
            </a:p>
          </p:txBody>
        </p:sp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6129990" y="4013372"/>
              <a:ext cx="131744" cy="14383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6323203" y="4013372"/>
              <a:ext cx="131744" cy="1438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6129990" y="4207892"/>
              <a:ext cx="131744" cy="143832"/>
            </a:xfrm>
            <a:prstGeom prst="rect">
              <a:avLst/>
            </a:prstGeom>
            <a:solidFill>
              <a:srgbClr val="0000FF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6323203" y="4207892"/>
              <a:ext cx="131744" cy="143832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6" name="ZoneTexte 75"/>
          <p:cNvSpPr txBox="1"/>
          <p:nvPr/>
        </p:nvSpPr>
        <p:spPr>
          <a:xfrm>
            <a:off x="311686" y="5385770"/>
            <a:ext cx="8090633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2000" b="1" dirty="0" smtClean="0">
                <a:solidFill>
                  <a:srgbClr val="1F497D"/>
                </a:solidFill>
                <a:latin typeface="Minion Pro"/>
                <a:cs typeface="Minion Pro"/>
              </a:rPr>
              <a:t>Marqueur fréquentiel de la </a:t>
            </a:r>
            <a:r>
              <a:rPr lang="fr-FR" sz="2000" b="1" i="1" dirty="0" smtClean="0">
                <a:solidFill>
                  <a:srgbClr val="1F497D"/>
                </a:solidFill>
                <a:latin typeface="Minion Pro"/>
                <a:cs typeface="Minion Pro"/>
              </a:rPr>
              <a:t>direction</a:t>
            </a:r>
            <a:r>
              <a:rPr lang="fr-FR" sz="2000" b="1" dirty="0" smtClean="0">
                <a:solidFill>
                  <a:srgbClr val="1F497D"/>
                </a:solidFill>
                <a:latin typeface="Minion Pro"/>
                <a:cs typeface="Minion Pro"/>
              </a:rPr>
              <a:t> dominante de l’information</a:t>
            </a:r>
            <a:endParaRPr lang="fr-FR" sz="2000" b="1" dirty="0">
              <a:solidFill>
                <a:srgbClr val="1F497D"/>
              </a:solidFill>
              <a:latin typeface="Minion Pro"/>
              <a:cs typeface="Minion Pro"/>
            </a:endParaRPr>
          </a:p>
        </p:txBody>
      </p:sp>
      <p:grpSp>
        <p:nvGrpSpPr>
          <p:cNvPr id="8" name="Grouper 7"/>
          <p:cNvGrpSpPr/>
          <p:nvPr/>
        </p:nvGrpSpPr>
        <p:grpSpPr>
          <a:xfrm>
            <a:off x="3492289" y="2129115"/>
            <a:ext cx="2143663" cy="523220"/>
            <a:chOff x="4762654" y="2403072"/>
            <a:chExt cx="2143663" cy="523220"/>
          </a:xfrm>
        </p:grpSpPr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4762654" y="2506388"/>
              <a:ext cx="131744" cy="14383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/>
            <p:cNvSpPr>
              <a:spLocks noChangeAspect="1"/>
            </p:cNvSpPr>
            <p:nvPr/>
          </p:nvSpPr>
          <p:spPr>
            <a:xfrm>
              <a:off x="4763963" y="2706072"/>
              <a:ext cx="131744" cy="1438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4913464" y="2403072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Information ascendante</a:t>
              </a:r>
            </a:p>
            <a:p>
              <a:pPr>
                <a:spcAft>
                  <a:spcPts val="600"/>
                </a:spcAft>
              </a:pPr>
              <a:r>
                <a:rPr lang="fr-FR" sz="1400" dirty="0" smtClean="0">
                  <a:latin typeface="Minion Pro"/>
                  <a:cs typeface="Minion Pro"/>
                </a:rPr>
                <a:t>Information descendante</a:t>
              </a:r>
              <a:endParaRPr lang="fr-FR" sz="1400" dirty="0">
                <a:latin typeface="Minion Pro"/>
                <a:cs typeface="Minion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26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Carte de l’asymétrie hémisphérique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des rythmes spontanés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97107" y="710665"/>
            <a:ext cx="164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Travaux de thèse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5486400" y="6249692"/>
            <a:ext cx="362317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Minion Pro"/>
                <a:cs typeface="Minion Pro"/>
              </a:rPr>
              <a:t>.       </a:t>
            </a:r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PNAS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2010</a:t>
            </a:r>
          </a:p>
          <a:p>
            <a:pPr algn="ctr"/>
            <a:r>
              <a:rPr lang="fr-FR" sz="1200" i="1" dirty="0" smtClean="0">
                <a:solidFill>
                  <a:prstClr val="black"/>
                </a:solidFill>
                <a:latin typeface="Minion Pro"/>
                <a:cs typeface="Minion Pro"/>
              </a:rPr>
              <a:t>voir aussi </a:t>
            </a:r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… 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&amp; Giraud</a:t>
            </a:r>
            <a:r>
              <a:rPr lang="fr-FR" sz="1200" i="1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J.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Neurosci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2009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311687" y="5376363"/>
            <a:ext cx="71209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2000" b="1" dirty="0" smtClean="0">
                <a:solidFill>
                  <a:srgbClr val="1F497D"/>
                </a:solidFill>
                <a:latin typeface="Minion Pro"/>
                <a:cs typeface="Minion Pro"/>
              </a:rPr>
              <a:t>Contribution motrice à l’asymétrie fonctionnelle du langage</a:t>
            </a:r>
            <a:endParaRPr lang="fr-FR" sz="2000" b="1" dirty="0">
              <a:solidFill>
                <a:srgbClr val="1F497D"/>
              </a:solidFill>
              <a:latin typeface="Minion Pro"/>
              <a:cs typeface="Minion Pro"/>
            </a:endParaRPr>
          </a:p>
        </p:txBody>
      </p:sp>
      <p:grpSp>
        <p:nvGrpSpPr>
          <p:cNvPr id="4" name="Grouper 3"/>
          <p:cNvGrpSpPr/>
          <p:nvPr/>
        </p:nvGrpSpPr>
        <p:grpSpPr>
          <a:xfrm>
            <a:off x="2484648" y="1993763"/>
            <a:ext cx="4181053" cy="2880000"/>
            <a:chOff x="2484648" y="1993763"/>
            <a:chExt cx="4181053" cy="2880000"/>
          </a:xfrm>
        </p:grpSpPr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4648" y="1993763"/>
              <a:ext cx="4181053" cy="288000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730124" y="2143441"/>
              <a:ext cx="320186" cy="328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821544" y="3735566"/>
              <a:ext cx="341522" cy="271869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V1</a:t>
              </a: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785896" y="3311685"/>
              <a:ext cx="427120" cy="207749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70000"/>
                </a:lnSpc>
              </a:pPr>
              <a:r>
                <a:rPr lang="fr-FR" sz="10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pied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4632728" y="2451664"/>
              <a:ext cx="462624" cy="2333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vert="horz" wrap="none" lIns="91440" tIns="45720" rIns="91440" bIns="4572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fr-FR" sz="10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main</a:t>
              </a: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4203529" y="2751972"/>
              <a:ext cx="462624" cy="2333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vert="horz" wrap="none" lIns="91440" tIns="45720" rIns="91440" bIns="4572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fr-FR" sz="10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lèvre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3685077" y="3041470"/>
              <a:ext cx="569762" cy="2333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vert="horz" wrap="none" lIns="91440" tIns="45720" rIns="91440" bIns="4572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fr-FR" sz="10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langue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124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57478" y="6254484"/>
            <a:ext cx="4052097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9" name="Grouper 8"/>
          <p:cNvGrpSpPr/>
          <p:nvPr/>
        </p:nvGrpSpPr>
        <p:grpSpPr>
          <a:xfrm>
            <a:off x="1741445" y="2244933"/>
            <a:ext cx="6259143" cy="2160000"/>
            <a:chOff x="1741445" y="2244933"/>
            <a:chExt cx="6259143" cy="2160000"/>
          </a:xfrm>
        </p:grpSpPr>
        <p:cxnSp>
          <p:nvCxnSpPr>
            <p:cNvPr id="11" name="Connecteur droit 10"/>
            <p:cNvCxnSpPr>
              <a:endCxn id="4" idx="2"/>
            </p:cNvCxnSpPr>
            <p:nvPr/>
          </p:nvCxnSpPr>
          <p:spPr>
            <a:xfrm>
              <a:off x="1741445" y="2904324"/>
              <a:ext cx="1580875" cy="8266"/>
            </a:xfrm>
            <a:prstGeom prst="line">
              <a:avLst/>
            </a:prstGeom>
            <a:ln w="444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er 9"/>
            <p:cNvGrpSpPr>
              <a:grpSpLocks noChangeAspect="1"/>
            </p:cNvGrpSpPr>
            <p:nvPr/>
          </p:nvGrpSpPr>
          <p:grpSpPr>
            <a:xfrm>
              <a:off x="4943543" y="2244933"/>
              <a:ext cx="3057045" cy="2160000"/>
              <a:chOff x="4272103" y="532998"/>
              <a:chExt cx="4182170" cy="2954973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171717"/>
                  </a:clrFrom>
                  <a:clrTo>
                    <a:srgbClr val="171717">
                      <a:alpha val="0"/>
                    </a:srgbClr>
                  </a:clrTo>
                </a:clrChange>
                <a:alphaModFix amt="25000"/>
              </a:blip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14" name="Grouper 13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25" name="Grouper 24"/>
          <p:cNvGrpSpPr/>
          <p:nvPr/>
        </p:nvGrpSpPr>
        <p:grpSpPr>
          <a:xfrm>
            <a:off x="2986149" y="2325188"/>
            <a:ext cx="5197662" cy="1998783"/>
            <a:chOff x="2986149" y="2325188"/>
            <a:chExt cx="5197662" cy="1998783"/>
          </a:xfrm>
        </p:grpSpPr>
        <p:sp>
          <p:nvSpPr>
            <p:cNvPr id="6" name="ZoneTexte 5"/>
            <p:cNvSpPr txBox="1"/>
            <p:nvPr/>
          </p:nvSpPr>
          <p:spPr>
            <a:xfrm>
              <a:off x="2986149" y="2325188"/>
              <a:ext cx="117211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latin typeface="Minion Pro"/>
                  <a:cs typeface="Minion Pro"/>
                </a:rPr>
                <a:t>Oscillations</a:t>
              </a:r>
            </a:p>
            <a:p>
              <a:pPr algn="ctr"/>
              <a:r>
                <a:rPr lang="fr-FR" sz="1600" dirty="0" smtClean="0">
                  <a:latin typeface="Minion Pro"/>
                  <a:cs typeface="Minion Pro"/>
                </a:rPr>
                <a:t>corticales</a:t>
              </a:r>
              <a:endParaRPr lang="fr-FR" sz="1600" dirty="0">
                <a:latin typeface="Minion Pro"/>
                <a:cs typeface="Minion Pro"/>
              </a:endParaRPr>
            </a:p>
          </p:txBody>
        </p:sp>
        <p:sp>
          <p:nvSpPr>
            <p:cNvPr id="21" name="Flèche courbée vers la droite 20"/>
            <p:cNvSpPr>
              <a:spLocks noChangeAspect="1"/>
            </p:cNvSpPr>
            <p:nvPr/>
          </p:nvSpPr>
          <p:spPr>
            <a:xfrm rot="20306206" flipH="1" flipV="1">
              <a:off x="7606054" y="2884556"/>
              <a:ext cx="577757" cy="1439415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684251" y="2328446"/>
            <a:ext cx="7526572" cy="2728115"/>
            <a:chOff x="684251" y="2328446"/>
            <a:chExt cx="7526572" cy="2728115"/>
          </a:xfrm>
        </p:grpSpPr>
        <p:sp>
          <p:nvSpPr>
            <p:cNvPr id="5" name="ZoneTexte 4"/>
            <p:cNvSpPr txBox="1"/>
            <p:nvPr/>
          </p:nvSpPr>
          <p:spPr>
            <a:xfrm>
              <a:off x="684251" y="2328446"/>
              <a:ext cx="162095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>
                  <a:latin typeface="Minion Pro"/>
                  <a:cs typeface="Minion Pro"/>
                </a:rPr>
                <a:t>Signal acoustique</a:t>
              </a:r>
            </a:p>
            <a:p>
              <a:pPr algn="ctr"/>
              <a:r>
                <a:rPr lang="fr-FR" sz="1600" dirty="0">
                  <a:latin typeface="Minion Pro"/>
                  <a:cs typeface="Minion Pro"/>
                </a:rPr>
                <a:t>de </a:t>
              </a:r>
              <a:r>
                <a:rPr lang="fr-FR" sz="1600" dirty="0" smtClean="0">
                  <a:latin typeface="Minion Pro"/>
                  <a:cs typeface="Minion Pro"/>
                </a:rPr>
                <a:t>parole</a:t>
              </a:r>
            </a:p>
          </p:txBody>
        </p:sp>
        <p:pic>
          <p:nvPicPr>
            <p:cNvPr id="29" name="Image 28" descr="F1_wav+env.tiff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685949" y="4230830"/>
              <a:ext cx="2524874" cy="825731"/>
            </a:xfrm>
            <a:prstGeom prst="rect">
              <a:avLst/>
            </a:prstGeom>
          </p:spPr>
        </p:pic>
      </p:grpSp>
      <p:grpSp>
        <p:nvGrpSpPr>
          <p:cNvPr id="26" name="Grouper 25"/>
          <p:cNvGrpSpPr/>
          <p:nvPr/>
        </p:nvGrpSpPr>
        <p:grpSpPr>
          <a:xfrm>
            <a:off x="6649747" y="2912590"/>
            <a:ext cx="722172" cy="507791"/>
            <a:chOff x="4465303" y="2948139"/>
            <a:chExt cx="722172" cy="507791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6"/>
            <a:srcRect t="34791" b="38463"/>
            <a:stretch/>
          </p:blipFill>
          <p:spPr>
            <a:xfrm>
              <a:off x="4472426" y="2948139"/>
              <a:ext cx="715049" cy="165862"/>
            </a:xfrm>
            <a:prstGeom prst="rect">
              <a:avLst/>
            </a:prstGeom>
          </p:spPr>
        </p:pic>
        <p:cxnSp>
          <p:nvCxnSpPr>
            <p:cNvPr id="28" name="Connecteur droit avec flèche 27"/>
            <p:cNvCxnSpPr/>
            <p:nvPr/>
          </p:nvCxnSpPr>
          <p:spPr>
            <a:xfrm>
              <a:off x="4586490" y="3136728"/>
              <a:ext cx="539999" cy="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>
              <a:off x="4554927" y="3239929"/>
              <a:ext cx="539999" cy="0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er 31"/>
            <p:cNvGrpSpPr/>
            <p:nvPr/>
          </p:nvGrpSpPr>
          <p:grpSpPr>
            <a:xfrm>
              <a:off x="4465303" y="3288413"/>
              <a:ext cx="715049" cy="167517"/>
              <a:chOff x="1654070" y="4856000"/>
              <a:chExt cx="715049" cy="294579"/>
            </a:xfrm>
          </p:grpSpPr>
          <p:pic>
            <p:nvPicPr>
              <p:cNvPr id="33" name="Image 32"/>
              <p:cNvPicPr>
                <a:picLocks noChangeAspect="1"/>
              </p:cNvPicPr>
              <p:nvPr/>
            </p:nvPicPr>
            <p:blipFill rotWithShape="1">
              <a:blip r:embed="rId6"/>
              <a:srcRect t="34791" b="38463"/>
              <a:stretch/>
            </p:blipFill>
            <p:spPr>
              <a:xfrm>
                <a:off x="2129005" y="4856000"/>
                <a:ext cx="240114" cy="291668"/>
              </a:xfrm>
              <a:prstGeom prst="rect">
                <a:avLst/>
              </a:prstGeom>
            </p:spPr>
          </p:pic>
          <p:pic>
            <p:nvPicPr>
              <p:cNvPr id="34" name="Image 33"/>
              <p:cNvPicPr>
                <a:picLocks noChangeAspect="1"/>
              </p:cNvPicPr>
              <p:nvPr/>
            </p:nvPicPr>
            <p:blipFill rotWithShape="1">
              <a:blip r:embed="rId6"/>
              <a:srcRect t="34791" b="38463"/>
              <a:stretch/>
            </p:blipFill>
            <p:spPr>
              <a:xfrm>
                <a:off x="1891376" y="4858911"/>
                <a:ext cx="240114" cy="291668"/>
              </a:xfrm>
              <a:prstGeom prst="rect">
                <a:avLst/>
              </a:prstGeom>
            </p:spPr>
          </p:pic>
          <p:pic>
            <p:nvPicPr>
              <p:cNvPr id="35" name="Image 34"/>
              <p:cNvPicPr>
                <a:picLocks noChangeAspect="1"/>
              </p:cNvPicPr>
              <p:nvPr/>
            </p:nvPicPr>
            <p:blipFill rotWithShape="1">
              <a:blip r:embed="rId6"/>
              <a:srcRect t="34791" b="38463"/>
              <a:stretch/>
            </p:blipFill>
            <p:spPr>
              <a:xfrm>
                <a:off x="1654070" y="4858911"/>
                <a:ext cx="240114" cy="291668"/>
              </a:xfrm>
              <a:prstGeom prst="rect">
                <a:avLst/>
              </a:prstGeom>
            </p:spPr>
          </p:pic>
        </p:grpSp>
      </p:grpSp>
      <p:grpSp>
        <p:nvGrpSpPr>
          <p:cNvPr id="36" name="Grouper 35"/>
          <p:cNvGrpSpPr/>
          <p:nvPr/>
        </p:nvGrpSpPr>
        <p:grpSpPr>
          <a:xfrm>
            <a:off x="6570769" y="1490915"/>
            <a:ext cx="2143663" cy="523220"/>
            <a:chOff x="4762654" y="2403072"/>
            <a:chExt cx="2143663" cy="523220"/>
          </a:xfrm>
        </p:grpSpPr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4762654" y="2506388"/>
              <a:ext cx="131744" cy="14383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4763963" y="2706072"/>
              <a:ext cx="131744" cy="1438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913464" y="2403072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Information ascendante</a:t>
              </a:r>
            </a:p>
            <a:p>
              <a:pPr>
                <a:spcAft>
                  <a:spcPts val="600"/>
                </a:spcAft>
              </a:pPr>
              <a:r>
                <a:rPr lang="fr-FR" sz="1400" dirty="0" smtClean="0">
                  <a:latin typeface="Minion Pro"/>
                  <a:cs typeface="Minion Pro"/>
                </a:rPr>
                <a:t>Information descendante</a:t>
              </a:r>
              <a:endParaRPr lang="fr-FR" sz="1400" dirty="0">
                <a:latin typeface="Minion Pro"/>
                <a:cs typeface="Minion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0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57478" y="6254484"/>
            <a:ext cx="4052097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9" name="Grouper 8"/>
          <p:cNvGrpSpPr/>
          <p:nvPr/>
        </p:nvGrpSpPr>
        <p:grpSpPr>
          <a:xfrm>
            <a:off x="1741445" y="2244933"/>
            <a:ext cx="6259143" cy="2160000"/>
            <a:chOff x="1741445" y="2244933"/>
            <a:chExt cx="6259143" cy="2160000"/>
          </a:xfrm>
        </p:grpSpPr>
        <p:cxnSp>
          <p:nvCxnSpPr>
            <p:cNvPr id="11" name="Connecteur droit 10"/>
            <p:cNvCxnSpPr>
              <a:endCxn id="4" idx="2"/>
            </p:cNvCxnSpPr>
            <p:nvPr/>
          </p:nvCxnSpPr>
          <p:spPr>
            <a:xfrm>
              <a:off x="1741445" y="2904324"/>
              <a:ext cx="1580875" cy="8266"/>
            </a:xfrm>
            <a:prstGeom prst="line">
              <a:avLst/>
            </a:prstGeom>
            <a:ln w="444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er 9"/>
            <p:cNvGrpSpPr>
              <a:grpSpLocks noChangeAspect="1"/>
            </p:cNvGrpSpPr>
            <p:nvPr/>
          </p:nvGrpSpPr>
          <p:grpSpPr>
            <a:xfrm>
              <a:off x="4943543" y="2244933"/>
              <a:ext cx="3057045" cy="2160000"/>
              <a:chOff x="4272103" y="532998"/>
              <a:chExt cx="4182170" cy="2954973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171717"/>
                  </a:clrFrom>
                  <a:clrTo>
                    <a:srgbClr val="171717">
                      <a:alpha val="0"/>
                    </a:srgbClr>
                  </a:clrTo>
                </a:clrChange>
                <a:alphaModFix amt="25000"/>
              </a:blip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14" name="Grouper 13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25" name="Grouper 24"/>
          <p:cNvGrpSpPr/>
          <p:nvPr/>
        </p:nvGrpSpPr>
        <p:grpSpPr>
          <a:xfrm>
            <a:off x="2986149" y="2325188"/>
            <a:ext cx="5197662" cy="1998783"/>
            <a:chOff x="2986149" y="2325188"/>
            <a:chExt cx="5197662" cy="1998783"/>
          </a:xfrm>
        </p:grpSpPr>
        <p:sp>
          <p:nvSpPr>
            <p:cNvPr id="6" name="ZoneTexte 5"/>
            <p:cNvSpPr txBox="1"/>
            <p:nvPr/>
          </p:nvSpPr>
          <p:spPr>
            <a:xfrm>
              <a:off x="2986149" y="2325188"/>
              <a:ext cx="117211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latin typeface="Minion Pro"/>
                  <a:cs typeface="Minion Pro"/>
                </a:rPr>
                <a:t>Oscillations</a:t>
              </a:r>
            </a:p>
            <a:p>
              <a:pPr algn="ctr"/>
              <a:r>
                <a:rPr lang="fr-FR" sz="1600" dirty="0" smtClean="0">
                  <a:latin typeface="Minion Pro"/>
                  <a:cs typeface="Minion Pro"/>
                </a:rPr>
                <a:t>corticales</a:t>
              </a:r>
              <a:endParaRPr lang="fr-FR" sz="1600" dirty="0">
                <a:latin typeface="Minion Pro"/>
                <a:cs typeface="Minion Pro"/>
              </a:endParaRPr>
            </a:p>
          </p:txBody>
        </p:sp>
        <p:sp>
          <p:nvSpPr>
            <p:cNvPr id="21" name="Flèche courbée vers la droite 20"/>
            <p:cNvSpPr>
              <a:spLocks noChangeAspect="1"/>
            </p:cNvSpPr>
            <p:nvPr/>
          </p:nvSpPr>
          <p:spPr>
            <a:xfrm rot="20306206" flipH="1" flipV="1">
              <a:off x="7606054" y="2884556"/>
              <a:ext cx="577757" cy="1439415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er 1"/>
          <p:cNvGrpSpPr/>
          <p:nvPr/>
        </p:nvGrpSpPr>
        <p:grpSpPr>
          <a:xfrm>
            <a:off x="1741446" y="2460767"/>
            <a:ext cx="4902015" cy="2228844"/>
            <a:chOff x="1741446" y="2460767"/>
            <a:chExt cx="4902015" cy="2228844"/>
          </a:xfrm>
        </p:grpSpPr>
        <p:sp>
          <p:nvSpPr>
            <p:cNvPr id="7" name="ZoneTexte 6"/>
            <p:cNvSpPr txBox="1"/>
            <p:nvPr/>
          </p:nvSpPr>
          <p:spPr>
            <a:xfrm>
              <a:off x="1787110" y="4104835"/>
              <a:ext cx="149271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latin typeface="Minion Pro"/>
                  <a:cs typeface="Minion Pro"/>
                </a:rPr>
                <a:t>Rôle du </a:t>
              </a:r>
            </a:p>
            <a:p>
              <a:pPr algn="ctr"/>
              <a:r>
                <a:rPr lang="fr-FR" sz="1600" dirty="0" smtClean="0">
                  <a:latin typeface="Minion Pro"/>
                  <a:cs typeface="Minion Pro"/>
                </a:rPr>
                <a:t>système moteur</a:t>
              </a:r>
            </a:p>
          </p:txBody>
        </p:sp>
        <p:sp>
          <p:nvSpPr>
            <p:cNvPr id="4" name="Triangle isocèle 3"/>
            <p:cNvSpPr>
              <a:spLocks noChangeAspect="1"/>
            </p:cNvSpPr>
            <p:nvPr/>
          </p:nvSpPr>
          <p:spPr>
            <a:xfrm rot="10800000">
              <a:off x="1741446" y="2912590"/>
              <a:ext cx="1580874" cy="1211534"/>
            </a:xfrm>
            <a:prstGeom prst="triangle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Minion Pro"/>
                <a:cs typeface="Minion Pro"/>
              </a:endParaRPr>
            </a:p>
          </p:txBody>
        </p:sp>
        <p:sp>
          <p:nvSpPr>
            <p:cNvPr id="20" name="Flèche courbée vers la droite 19"/>
            <p:cNvSpPr>
              <a:spLocks noChangeAspect="1"/>
            </p:cNvSpPr>
            <p:nvPr/>
          </p:nvSpPr>
          <p:spPr>
            <a:xfrm rot="192841">
              <a:off x="6250486" y="2460767"/>
              <a:ext cx="392975" cy="782644"/>
            </a:xfrm>
            <a:prstGeom prst="curvedRightArrow">
              <a:avLst/>
            </a:prstGeom>
            <a:solidFill>
              <a:schemeClr val="bg1">
                <a:lumMod val="65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927976" y="2547444"/>
              <a:ext cx="307469" cy="52322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2400" b="1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?</a:t>
              </a: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684251" y="2328446"/>
            <a:ext cx="7526572" cy="2728115"/>
            <a:chOff x="684251" y="2328446"/>
            <a:chExt cx="7526572" cy="2728115"/>
          </a:xfrm>
        </p:grpSpPr>
        <p:sp>
          <p:nvSpPr>
            <p:cNvPr id="5" name="ZoneTexte 4"/>
            <p:cNvSpPr txBox="1"/>
            <p:nvPr/>
          </p:nvSpPr>
          <p:spPr>
            <a:xfrm>
              <a:off x="684251" y="2328446"/>
              <a:ext cx="162095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>
                  <a:latin typeface="Minion Pro"/>
                  <a:cs typeface="Minion Pro"/>
                </a:rPr>
                <a:t>Signal acoustique</a:t>
              </a:r>
            </a:p>
            <a:p>
              <a:pPr algn="ctr"/>
              <a:r>
                <a:rPr lang="fr-FR" sz="1600" dirty="0">
                  <a:latin typeface="Minion Pro"/>
                  <a:cs typeface="Minion Pro"/>
                </a:rPr>
                <a:t>de </a:t>
              </a:r>
              <a:r>
                <a:rPr lang="fr-FR" sz="1600" dirty="0" smtClean="0">
                  <a:latin typeface="Minion Pro"/>
                  <a:cs typeface="Minion Pro"/>
                </a:rPr>
                <a:t>parole</a:t>
              </a:r>
            </a:p>
          </p:txBody>
        </p:sp>
        <p:pic>
          <p:nvPicPr>
            <p:cNvPr id="29" name="Image 28" descr="F1_wav+env.tiff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685949" y="4230830"/>
              <a:ext cx="2524874" cy="825731"/>
            </a:xfrm>
            <a:prstGeom prst="rect">
              <a:avLst/>
            </a:prstGeom>
          </p:spPr>
        </p:pic>
      </p:grpSp>
      <p:grpSp>
        <p:nvGrpSpPr>
          <p:cNvPr id="26" name="Grouper 25"/>
          <p:cNvGrpSpPr/>
          <p:nvPr/>
        </p:nvGrpSpPr>
        <p:grpSpPr>
          <a:xfrm>
            <a:off x="6649747" y="2912590"/>
            <a:ext cx="722172" cy="507791"/>
            <a:chOff x="4465303" y="2948139"/>
            <a:chExt cx="722172" cy="507791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6"/>
            <a:srcRect t="34791" b="38463"/>
            <a:stretch/>
          </p:blipFill>
          <p:spPr>
            <a:xfrm>
              <a:off x="4472426" y="2948139"/>
              <a:ext cx="715049" cy="165862"/>
            </a:xfrm>
            <a:prstGeom prst="rect">
              <a:avLst/>
            </a:prstGeom>
          </p:spPr>
        </p:pic>
        <p:cxnSp>
          <p:nvCxnSpPr>
            <p:cNvPr id="28" name="Connecteur droit avec flèche 27"/>
            <p:cNvCxnSpPr/>
            <p:nvPr/>
          </p:nvCxnSpPr>
          <p:spPr>
            <a:xfrm>
              <a:off x="4586490" y="3136728"/>
              <a:ext cx="539999" cy="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>
              <a:off x="4554927" y="3239929"/>
              <a:ext cx="539999" cy="0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er 31"/>
            <p:cNvGrpSpPr/>
            <p:nvPr/>
          </p:nvGrpSpPr>
          <p:grpSpPr>
            <a:xfrm>
              <a:off x="4465303" y="3288413"/>
              <a:ext cx="715049" cy="167517"/>
              <a:chOff x="1654070" y="4856000"/>
              <a:chExt cx="715049" cy="294579"/>
            </a:xfrm>
          </p:grpSpPr>
          <p:pic>
            <p:nvPicPr>
              <p:cNvPr id="33" name="Image 32"/>
              <p:cNvPicPr>
                <a:picLocks noChangeAspect="1"/>
              </p:cNvPicPr>
              <p:nvPr/>
            </p:nvPicPr>
            <p:blipFill rotWithShape="1">
              <a:blip r:embed="rId6"/>
              <a:srcRect t="34791" b="38463"/>
              <a:stretch/>
            </p:blipFill>
            <p:spPr>
              <a:xfrm>
                <a:off x="2129005" y="4856000"/>
                <a:ext cx="240114" cy="291668"/>
              </a:xfrm>
              <a:prstGeom prst="rect">
                <a:avLst/>
              </a:prstGeom>
            </p:spPr>
          </p:pic>
          <p:pic>
            <p:nvPicPr>
              <p:cNvPr id="34" name="Image 33"/>
              <p:cNvPicPr>
                <a:picLocks noChangeAspect="1"/>
              </p:cNvPicPr>
              <p:nvPr/>
            </p:nvPicPr>
            <p:blipFill rotWithShape="1">
              <a:blip r:embed="rId6"/>
              <a:srcRect t="34791" b="38463"/>
              <a:stretch/>
            </p:blipFill>
            <p:spPr>
              <a:xfrm>
                <a:off x="1891376" y="4858911"/>
                <a:ext cx="240114" cy="291668"/>
              </a:xfrm>
              <a:prstGeom prst="rect">
                <a:avLst/>
              </a:prstGeom>
            </p:spPr>
          </p:pic>
          <p:pic>
            <p:nvPicPr>
              <p:cNvPr id="35" name="Image 34"/>
              <p:cNvPicPr>
                <a:picLocks noChangeAspect="1"/>
              </p:cNvPicPr>
              <p:nvPr/>
            </p:nvPicPr>
            <p:blipFill rotWithShape="1">
              <a:blip r:embed="rId6"/>
              <a:srcRect t="34791" b="38463"/>
              <a:stretch/>
            </p:blipFill>
            <p:spPr>
              <a:xfrm>
                <a:off x="1654070" y="4858911"/>
                <a:ext cx="240114" cy="291668"/>
              </a:xfrm>
              <a:prstGeom prst="rect">
                <a:avLst/>
              </a:prstGeom>
            </p:spPr>
          </p:pic>
        </p:grpSp>
      </p:grpSp>
      <p:grpSp>
        <p:nvGrpSpPr>
          <p:cNvPr id="36" name="Grouper 35"/>
          <p:cNvGrpSpPr/>
          <p:nvPr/>
        </p:nvGrpSpPr>
        <p:grpSpPr>
          <a:xfrm>
            <a:off x="6570769" y="1490915"/>
            <a:ext cx="2143663" cy="523220"/>
            <a:chOff x="4762654" y="2403072"/>
            <a:chExt cx="2143663" cy="523220"/>
          </a:xfrm>
        </p:grpSpPr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4762654" y="2506388"/>
              <a:ext cx="131744" cy="14383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4763963" y="2706072"/>
              <a:ext cx="131744" cy="1438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913464" y="2403072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Information ascendante</a:t>
              </a:r>
            </a:p>
            <a:p>
              <a:pPr>
                <a:spcAft>
                  <a:spcPts val="600"/>
                </a:spcAft>
              </a:pPr>
              <a:r>
                <a:rPr lang="fr-FR" sz="1400" dirty="0" smtClean="0">
                  <a:latin typeface="Minion Pro"/>
                  <a:cs typeface="Minion Pro"/>
                </a:rPr>
                <a:t>Information descendante</a:t>
              </a:r>
              <a:endParaRPr lang="fr-FR" sz="1400" dirty="0">
                <a:latin typeface="Minion Pro"/>
                <a:cs typeface="Minion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0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r 27"/>
          <p:cNvGrpSpPr/>
          <p:nvPr/>
        </p:nvGrpSpPr>
        <p:grpSpPr>
          <a:xfrm>
            <a:off x="215874" y="1644529"/>
            <a:ext cx="2038030" cy="1440000"/>
            <a:chOff x="1042321" y="1269379"/>
            <a:chExt cx="2038030" cy="1440000"/>
          </a:xfrm>
        </p:grpSpPr>
        <p:grpSp>
          <p:nvGrpSpPr>
            <p:cNvPr id="23" name="Grouper 22"/>
            <p:cNvGrpSpPr>
              <a:grpSpLocks noChangeAspect="1"/>
            </p:cNvGrpSpPr>
            <p:nvPr/>
          </p:nvGrpSpPr>
          <p:grpSpPr>
            <a:xfrm>
              <a:off x="1042321" y="1269379"/>
              <a:ext cx="2038030" cy="1440000"/>
              <a:chOff x="4272103" y="532998"/>
              <a:chExt cx="4182170" cy="2954973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8" name="Grouper 7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27" name="ZoneTexte 26"/>
            <p:cNvSpPr txBox="1"/>
            <p:nvPr/>
          </p:nvSpPr>
          <p:spPr>
            <a:xfrm>
              <a:off x="2320515" y="1647691"/>
              <a:ext cx="348598" cy="271869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A1</a:t>
              </a:r>
            </a:p>
          </p:txBody>
        </p:sp>
      </p:grpSp>
      <p:sp>
        <p:nvSpPr>
          <p:cNvPr id="7" name="Rectangle à coins arrondis 6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Wyart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Communications.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Dissocier les rythmes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acoustiques et attentionnels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Flèche courbée vers la droite 24"/>
          <p:cNvSpPr/>
          <p:nvPr/>
        </p:nvSpPr>
        <p:spPr>
          <a:xfrm rot="17511372" flipH="1">
            <a:off x="1355103" y="1497168"/>
            <a:ext cx="355991" cy="641585"/>
          </a:xfrm>
          <a:prstGeom prst="curvedRightArrow">
            <a:avLst/>
          </a:prstGeom>
          <a:solidFill>
            <a:srgbClr val="FF0000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Flèche courbée vers la droite 25"/>
          <p:cNvSpPr>
            <a:spLocks/>
          </p:cNvSpPr>
          <p:nvPr/>
        </p:nvSpPr>
        <p:spPr>
          <a:xfrm rot="18187507" flipV="1">
            <a:off x="1657278" y="2159222"/>
            <a:ext cx="338201" cy="813775"/>
          </a:xfrm>
          <a:prstGeom prst="curvedRightArrow">
            <a:avLst/>
          </a:prstGeom>
          <a:solidFill>
            <a:srgbClr val="0000FF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2" name="Image 41" descr="F1_wav+env.tiff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74" b="24444" l="17560" r="76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29" t="5311" r="23747" b="75578"/>
          <a:stretch/>
        </p:blipFill>
        <p:spPr>
          <a:xfrm>
            <a:off x="2311450" y="2370173"/>
            <a:ext cx="1347236" cy="5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3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er 31"/>
          <p:cNvGrpSpPr/>
          <p:nvPr/>
        </p:nvGrpSpPr>
        <p:grpSpPr>
          <a:xfrm>
            <a:off x="-1580" y="2447397"/>
            <a:ext cx="8366384" cy="3541585"/>
            <a:chOff x="-1580" y="1976590"/>
            <a:chExt cx="8366384" cy="3541585"/>
          </a:xfrm>
        </p:grpSpPr>
        <p:grpSp>
          <p:nvGrpSpPr>
            <p:cNvPr id="29" name="Grouper 28"/>
            <p:cNvGrpSpPr/>
            <p:nvPr/>
          </p:nvGrpSpPr>
          <p:grpSpPr>
            <a:xfrm>
              <a:off x="-1580" y="1976590"/>
              <a:ext cx="8366384" cy="3541585"/>
              <a:chOff x="-1580" y="1976590"/>
              <a:chExt cx="8366384" cy="3541585"/>
            </a:xfrm>
          </p:grpSpPr>
          <p:pic>
            <p:nvPicPr>
              <p:cNvPr id="11" name="Image 10" descr="dd.ai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57" b="45190"/>
              <a:stretch/>
            </p:blipFill>
            <p:spPr>
              <a:xfrm>
                <a:off x="-1580" y="1976590"/>
                <a:ext cx="8279240" cy="3541585"/>
              </a:xfrm>
              <a:prstGeom prst="rect">
                <a:avLst/>
              </a:prstGeom>
            </p:spPr>
          </p:pic>
          <p:pic>
            <p:nvPicPr>
              <p:cNvPr id="12" name="Image 11" descr="dd.ai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27" b="45190"/>
              <a:stretch/>
            </p:blipFill>
            <p:spPr>
              <a:xfrm>
                <a:off x="4764" y="1976590"/>
                <a:ext cx="8272896" cy="3541585"/>
              </a:xfrm>
              <a:prstGeom prst="rect">
                <a:avLst/>
              </a:prstGeom>
            </p:spPr>
          </p:pic>
          <p:pic>
            <p:nvPicPr>
              <p:cNvPr id="9" name="Image 8" descr="dd.ai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27" b="45190"/>
              <a:stretch/>
            </p:blipFill>
            <p:spPr>
              <a:xfrm>
                <a:off x="4764" y="1976591"/>
                <a:ext cx="8272896" cy="3541584"/>
              </a:xfrm>
              <a:prstGeom prst="rect">
                <a:avLst/>
              </a:prstGeom>
            </p:spPr>
          </p:pic>
          <p:pic>
            <p:nvPicPr>
              <p:cNvPr id="3" name="Image 2" descr="test.ai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03" t="33918" r="14813" b="29468"/>
              <a:stretch/>
            </p:blipFill>
            <p:spPr>
              <a:xfrm>
                <a:off x="1188131" y="2548127"/>
                <a:ext cx="7176673" cy="2772000"/>
              </a:xfrm>
              <a:prstGeom prst="rect">
                <a:avLst/>
              </a:prstGeom>
            </p:spPr>
          </p:pic>
          <p:pic>
            <p:nvPicPr>
              <p:cNvPr id="4" name="150421 Inserm CR2.wav">
                <a:hlinkClick r:id="" action="ppaction://media"/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7098533" y="4837879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0" name="Image 9" descr="dd.ai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57" b="45190"/>
            <a:stretch/>
          </p:blipFill>
          <p:spPr>
            <a:xfrm>
              <a:off x="-1580" y="1976591"/>
              <a:ext cx="8279240" cy="3541584"/>
            </a:xfrm>
            <a:prstGeom prst="rect">
              <a:avLst/>
            </a:prstGeom>
          </p:spPr>
        </p:pic>
      </p:grpSp>
      <p:grpSp>
        <p:nvGrpSpPr>
          <p:cNvPr id="28" name="Grouper 27"/>
          <p:cNvGrpSpPr/>
          <p:nvPr/>
        </p:nvGrpSpPr>
        <p:grpSpPr>
          <a:xfrm>
            <a:off x="215874" y="1644529"/>
            <a:ext cx="2038030" cy="1440000"/>
            <a:chOff x="1042321" y="1269379"/>
            <a:chExt cx="2038030" cy="1440000"/>
          </a:xfrm>
        </p:grpSpPr>
        <p:grpSp>
          <p:nvGrpSpPr>
            <p:cNvPr id="23" name="Grouper 22"/>
            <p:cNvGrpSpPr>
              <a:grpSpLocks noChangeAspect="1"/>
            </p:cNvGrpSpPr>
            <p:nvPr/>
          </p:nvGrpSpPr>
          <p:grpSpPr>
            <a:xfrm>
              <a:off x="1042321" y="1269379"/>
              <a:ext cx="2038030" cy="1440000"/>
              <a:chOff x="4272103" y="532998"/>
              <a:chExt cx="4182170" cy="2954973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8" name="Grouper 7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27" name="ZoneTexte 26"/>
            <p:cNvSpPr txBox="1"/>
            <p:nvPr/>
          </p:nvSpPr>
          <p:spPr>
            <a:xfrm>
              <a:off x="2320515" y="1647691"/>
              <a:ext cx="348598" cy="271869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A1</a:t>
              </a:r>
            </a:p>
          </p:txBody>
        </p:sp>
      </p:grpSp>
      <p:sp>
        <p:nvSpPr>
          <p:cNvPr id="7" name="Rectangle à coins arrondis 6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Wyart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Communications.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Dissocier les rythmes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acoustiques et attentionnels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Flèche courbée vers la droite 24"/>
          <p:cNvSpPr/>
          <p:nvPr/>
        </p:nvSpPr>
        <p:spPr>
          <a:xfrm rot="17511372" flipH="1">
            <a:off x="1355103" y="1497168"/>
            <a:ext cx="355991" cy="641585"/>
          </a:xfrm>
          <a:prstGeom prst="curvedRightArrow">
            <a:avLst/>
          </a:prstGeom>
          <a:solidFill>
            <a:srgbClr val="FF0000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Flèche courbée vers la droite 25"/>
          <p:cNvSpPr>
            <a:spLocks/>
          </p:cNvSpPr>
          <p:nvPr/>
        </p:nvSpPr>
        <p:spPr>
          <a:xfrm rot="18187507" flipV="1">
            <a:off x="1657278" y="2159222"/>
            <a:ext cx="338201" cy="813775"/>
          </a:xfrm>
          <a:prstGeom prst="curvedRightArrow">
            <a:avLst/>
          </a:prstGeom>
          <a:solidFill>
            <a:srgbClr val="0000FF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2" name="Image 41" descr="F1_wav+env.tiff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974" b="24444" l="17560" r="76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29" t="5311" r="23747" b="75578"/>
          <a:stretch/>
        </p:blipFill>
        <p:spPr>
          <a:xfrm>
            <a:off x="2311450" y="2370173"/>
            <a:ext cx="1347236" cy="5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er 31"/>
          <p:cNvGrpSpPr/>
          <p:nvPr/>
        </p:nvGrpSpPr>
        <p:grpSpPr>
          <a:xfrm>
            <a:off x="-1580" y="2447397"/>
            <a:ext cx="8366384" cy="3541585"/>
            <a:chOff x="-1580" y="1976590"/>
            <a:chExt cx="8366384" cy="3541585"/>
          </a:xfrm>
        </p:grpSpPr>
        <p:grpSp>
          <p:nvGrpSpPr>
            <p:cNvPr id="29" name="Grouper 28"/>
            <p:cNvGrpSpPr/>
            <p:nvPr/>
          </p:nvGrpSpPr>
          <p:grpSpPr>
            <a:xfrm>
              <a:off x="-1580" y="1976590"/>
              <a:ext cx="8366384" cy="3541585"/>
              <a:chOff x="-1580" y="1976590"/>
              <a:chExt cx="8366384" cy="3541585"/>
            </a:xfrm>
          </p:grpSpPr>
          <p:pic>
            <p:nvPicPr>
              <p:cNvPr id="11" name="Image 10" descr="dd.ai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57" b="45190"/>
              <a:stretch/>
            </p:blipFill>
            <p:spPr>
              <a:xfrm>
                <a:off x="-1580" y="1976590"/>
                <a:ext cx="8279240" cy="3541585"/>
              </a:xfrm>
              <a:prstGeom prst="rect">
                <a:avLst/>
              </a:prstGeom>
            </p:spPr>
          </p:pic>
          <p:pic>
            <p:nvPicPr>
              <p:cNvPr id="12" name="Image 11" descr="dd.ai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27" b="45190"/>
              <a:stretch/>
            </p:blipFill>
            <p:spPr>
              <a:xfrm>
                <a:off x="4764" y="1976590"/>
                <a:ext cx="8272896" cy="3541585"/>
              </a:xfrm>
              <a:prstGeom prst="rect">
                <a:avLst/>
              </a:prstGeom>
            </p:spPr>
          </p:pic>
          <p:pic>
            <p:nvPicPr>
              <p:cNvPr id="9" name="Image 8" descr="dd.ai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27" b="45190"/>
              <a:stretch/>
            </p:blipFill>
            <p:spPr>
              <a:xfrm>
                <a:off x="4764" y="1976591"/>
                <a:ext cx="8272896" cy="3541584"/>
              </a:xfrm>
              <a:prstGeom prst="rect">
                <a:avLst/>
              </a:prstGeom>
            </p:spPr>
          </p:pic>
          <p:pic>
            <p:nvPicPr>
              <p:cNvPr id="3" name="Image 2" descr="test.ai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03" t="33918" r="14813" b="29468"/>
              <a:stretch/>
            </p:blipFill>
            <p:spPr>
              <a:xfrm>
                <a:off x="1188131" y="2548127"/>
                <a:ext cx="7176673" cy="2772000"/>
              </a:xfrm>
              <a:prstGeom prst="rect">
                <a:avLst/>
              </a:prstGeom>
            </p:spPr>
          </p:pic>
          <p:pic>
            <p:nvPicPr>
              <p:cNvPr id="4" name="150421 Inserm CR2.wav">
                <a:hlinkClick r:id="" action="ppaction://media"/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7098533" y="4837879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0" name="Image 9" descr="dd.ai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57" b="45190"/>
            <a:stretch/>
          </p:blipFill>
          <p:spPr>
            <a:xfrm>
              <a:off x="-1580" y="1976591"/>
              <a:ext cx="8279240" cy="3541584"/>
            </a:xfrm>
            <a:prstGeom prst="rect">
              <a:avLst/>
            </a:prstGeom>
          </p:spPr>
        </p:pic>
      </p:grpSp>
      <p:grpSp>
        <p:nvGrpSpPr>
          <p:cNvPr id="28" name="Grouper 27"/>
          <p:cNvGrpSpPr/>
          <p:nvPr/>
        </p:nvGrpSpPr>
        <p:grpSpPr>
          <a:xfrm>
            <a:off x="215874" y="1644529"/>
            <a:ext cx="2038030" cy="1440000"/>
            <a:chOff x="1042321" y="1269379"/>
            <a:chExt cx="2038030" cy="1440000"/>
          </a:xfrm>
        </p:grpSpPr>
        <p:grpSp>
          <p:nvGrpSpPr>
            <p:cNvPr id="23" name="Grouper 22"/>
            <p:cNvGrpSpPr>
              <a:grpSpLocks noChangeAspect="1"/>
            </p:cNvGrpSpPr>
            <p:nvPr/>
          </p:nvGrpSpPr>
          <p:grpSpPr>
            <a:xfrm>
              <a:off x="1042321" y="1269379"/>
              <a:ext cx="2038030" cy="1440000"/>
              <a:chOff x="4272103" y="532998"/>
              <a:chExt cx="4182170" cy="2954973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8" name="Grouper 7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27" name="ZoneTexte 26"/>
            <p:cNvSpPr txBox="1"/>
            <p:nvPr/>
          </p:nvSpPr>
          <p:spPr>
            <a:xfrm>
              <a:off x="2320515" y="1647691"/>
              <a:ext cx="348598" cy="271869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A1</a:t>
              </a:r>
            </a:p>
          </p:txBody>
        </p:sp>
      </p:grpSp>
      <p:sp>
        <p:nvSpPr>
          <p:cNvPr id="7" name="Rectangle à coins arrondis 6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Wyart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Communications.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Dissocier les rythmes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acoustiques et attentionnels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Flèche courbée vers la droite 24"/>
          <p:cNvSpPr/>
          <p:nvPr/>
        </p:nvSpPr>
        <p:spPr>
          <a:xfrm rot="17511372" flipH="1">
            <a:off x="1355103" y="1497168"/>
            <a:ext cx="355991" cy="641585"/>
          </a:xfrm>
          <a:prstGeom prst="curvedRightArrow">
            <a:avLst/>
          </a:prstGeom>
          <a:solidFill>
            <a:srgbClr val="FF0000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Flèche courbée vers la droite 25"/>
          <p:cNvSpPr>
            <a:spLocks/>
          </p:cNvSpPr>
          <p:nvPr/>
        </p:nvSpPr>
        <p:spPr>
          <a:xfrm rot="18187507" flipV="1">
            <a:off x="1657278" y="2159222"/>
            <a:ext cx="338201" cy="813775"/>
          </a:xfrm>
          <a:prstGeom prst="curvedRightArrow">
            <a:avLst/>
          </a:prstGeom>
          <a:solidFill>
            <a:srgbClr val="0000FF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2" name="Image 41" descr="F1_wav+env.tiff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974" b="24444" l="17560" r="76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29" t="5311" r="23747" b="75578"/>
          <a:stretch/>
        </p:blipFill>
        <p:spPr>
          <a:xfrm>
            <a:off x="2311450" y="2370173"/>
            <a:ext cx="1347236" cy="547622"/>
          </a:xfrm>
          <a:prstGeom prst="rect">
            <a:avLst/>
          </a:prstGeom>
        </p:spPr>
      </p:pic>
      <p:grpSp>
        <p:nvGrpSpPr>
          <p:cNvPr id="33" name="Grouper 32"/>
          <p:cNvGrpSpPr>
            <a:grpSpLocks noChangeAspect="1"/>
          </p:cNvGrpSpPr>
          <p:nvPr/>
        </p:nvGrpSpPr>
        <p:grpSpPr>
          <a:xfrm>
            <a:off x="3559237" y="3819868"/>
            <a:ext cx="3217339" cy="1304130"/>
            <a:chOff x="-630000" y="4469560"/>
            <a:chExt cx="2511587" cy="347581"/>
          </a:xfrm>
        </p:grpSpPr>
        <p:pic>
          <p:nvPicPr>
            <p:cNvPr id="34" name="Image 33"/>
            <p:cNvPicPr>
              <a:picLocks/>
            </p:cNvPicPr>
            <p:nvPr/>
          </p:nvPicPr>
          <p:blipFill rotWithShape="1"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9039" r="30320"/>
            <a:stretch/>
          </p:blipFill>
          <p:spPr>
            <a:xfrm>
              <a:off x="621587" y="4480509"/>
              <a:ext cx="1260000" cy="336632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/>
            </p:cNvPicPr>
            <p:nvPr/>
          </p:nvPicPr>
          <p:blipFill rotWithShape="1"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9039" r="30320"/>
            <a:stretch/>
          </p:blipFill>
          <p:spPr>
            <a:xfrm>
              <a:off x="-630000" y="4469560"/>
              <a:ext cx="1260000" cy="336632"/>
            </a:xfrm>
            <a:prstGeom prst="rect">
              <a:avLst/>
            </a:prstGeom>
          </p:spPr>
        </p:pic>
      </p:grpSp>
      <p:grpSp>
        <p:nvGrpSpPr>
          <p:cNvPr id="5" name="Grouper 4"/>
          <p:cNvGrpSpPr/>
          <p:nvPr/>
        </p:nvGrpSpPr>
        <p:grpSpPr>
          <a:xfrm>
            <a:off x="1273916" y="2782373"/>
            <a:ext cx="1188000" cy="407692"/>
            <a:chOff x="-386236" y="2935635"/>
            <a:chExt cx="2375576" cy="407692"/>
          </a:xfrm>
        </p:grpSpPr>
        <p:pic>
          <p:nvPicPr>
            <p:cNvPr id="41" name="Image 40"/>
            <p:cNvPicPr>
              <a:picLocks noChangeAspect="1"/>
            </p:cNvPicPr>
            <p:nvPr/>
          </p:nvPicPr>
          <p:blipFill rotWithShape="1">
            <a:blip r:embed="rId15"/>
            <a:srcRect t="34791" b="38463"/>
            <a:stretch/>
          </p:blipFill>
          <p:spPr>
            <a:xfrm>
              <a:off x="-386236" y="2935635"/>
              <a:ext cx="1192261" cy="400075"/>
            </a:xfrm>
            <a:prstGeom prst="rect">
              <a:avLst/>
            </a:prstGeom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 rotWithShape="1">
            <a:blip r:embed="rId15"/>
            <a:srcRect t="34791" b="38463"/>
            <a:stretch/>
          </p:blipFill>
          <p:spPr>
            <a:xfrm>
              <a:off x="797079" y="2943252"/>
              <a:ext cx="1192261" cy="400075"/>
            </a:xfrm>
            <a:prstGeom prst="rect">
              <a:avLst/>
            </a:prstGeom>
          </p:spPr>
        </p:pic>
      </p:grpSp>
      <p:sp>
        <p:nvSpPr>
          <p:cNvPr id="36" name="ZoneTexte 35"/>
          <p:cNvSpPr txBox="1"/>
          <p:nvPr/>
        </p:nvSpPr>
        <p:spPr>
          <a:xfrm>
            <a:off x="8235128" y="4168839"/>
            <a:ext cx="582211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800" b="1" dirty="0" smtClean="0">
                <a:solidFill>
                  <a:srgbClr val="0000FF"/>
                </a:solidFill>
                <a:latin typeface="Minion Pro"/>
                <a:cs typeface="Minion Pro"/>
              </a:rPr>
              <a:t>3Hz</a:t>
            </a:r>
          </a:p>
        </p:txBody>
      </p:sp>
    </p:spTree>
    <p:extLst>
      <p:ext uri="{BB962C8B-B14F-4D97-AF65-F5344CB8AC3E}">
        <p14:creationId xmlns:p14="http://schemas.microsoft.com/office/powerpoint/2010/main" val="172523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er 31"/>
          <p:cNvGrpSpPr/>
          <p:nvPr/>
        </p:nvGrpSpPr>
        <p:grpSpPr>
          <a:xfrm>
            <a:off x="-1580" y="2447397"/>
            <a:ext cx="8366384" cy="3541585"/>
            <a:chOff x="-1580" y="1976590"/>
            <a:chExt cx="8366384" cy="3541585"/>
          </a:xfrm>
        </p:grpSpPr>
        <p:grpSp>
          <p:nvGrpSpPr>
            <p:cNvPr id="29" name="Grouper 28"/>
            <p:cNvGrpSpPr/>
            <p:nvPr/>
          </p:nvGrpSpPr>
          <p:grpSpPr>
            <a:xfrm>
              <a:off x="-1580" y="1976590"/>
              <a:ext cx="8366384" cy="3541585"/>
              <a:chOff x="-1580" y="1976590"/>
              <a:chExt cx="8366384" cy="3541585"/>
            </a:xfrm>
          </p:grpSpPr>
          <p:pic>
            <p:nvPicPr>
              <p:cNvPr id="11" name="Image 10" descr="dd.ai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57" b="45190"/>
              <a:stretch/>
            </p:blipFill>
            <p:spPr>
              <a:xfrm>
                <a:off x="-1580" y="1976590"/>
                <a:ext cx="8279240" cy="3541585"/>
              </a:xfrm>
              <a:prstGeom prst="rect">
                <a:avLst/>
              </a:prstGeom>
            </p:spPr>
          </p:pic>
          <p:pic>
            <p:nvPicPr>
              <p:cNvPr id="12" name="Image 11" descr="dd.ai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27" b="45190"/>
              <a:stretch/>
            </p:blipFill>
            <p:spPr>
              <a:xfrm>
                <a:off x="4764" y="1976590"/>
                <a:ext cx="8272896" cy="3541585"/>
              </a:xfrm>
              <a:prstGeom prst="rect">
                <a:avLst/>
              </a:prstGeom>
            </p:spPr>
          </p:pic>
          <p:pic>
            <p:nvPicPr>
              <p:cNvPr id="9" name="Image 8" descr="dd.ai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27" b="45190"/>
              <a:stretch/>
            </p:blipFill>
            <p:spPr>
              <a:xfrm>
                <a:off x="4764" y="1976591"/>
                <a:ext cx="8272896" cy="3541584"/>
              </a:xfrm>
              <a:prstGeom prst="rect">
                <a:avLst/>
              </a:prstGeom>
            </p:spPr>
          </p:pic>
          <p:pic>
            <p:nvPicPr>
              <p:cNvPr id="3" name="Image 2" descr="test.ai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03" t="33918" r="14813" b="29468"/>
              <a:stretch/>
            </p:blipFill>
            <p:spPr>
              <a:xfrm>
                <a:off x="1188131" y="2548127"/>
                <a:ext cx="7176673" cy="2772000"/>
              </a:xfrm>
              <a:prstGeom prst="rect">
                <a:avLst/>
              </a:prstGeom>
            </p:spPr>
          </p:pic>
          <p:pic>
            <p:nvPicPr>
              <p:cNvPr id="4" name="150421 Inserm CR2.wav">
                <a:hlinkClick r:id="" action="ppaction://media"/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7098533" y="4837879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0" name="Image 9" descr="dd.ai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57" b="45190"/>
            <a:stretch/>
          </p:blipFill>
          <p:spPr>
            <a:xfrm>
              <a:off x="-1580" y="1976591"/>
              <a:ext cx="8279240" cy="3541584"/>
            </a:xfrm>
            <a:prstGeom prst="rect">
              <a:avLst/>
            </a:prstGeom>
          </p:spPr>
        </p:pic>
      </p:grpSp>
      <p:grpSp>
        <p:nvGrpSpPr>
          <p:cNvPr id="28" name="Grouper 27"/>
          <p:cNvGrpSpPr/>
          <p:nvPr/>
        </p:nvGrpSpPr>
        <p:grpSpPr>
          <a:xfrm>
            <a:off x="215874" y="1644529"/>
            <a:ext cx="2038030" cy="1440000"/>
            <a:chOff x="1042321" y="1269379"/>
            <a:chExt cx="2038030" cy="1440000"/>
          </a:xfrm>
        </p:grpSpPr>
        <p:grpSp>
          <p:nvGrpSpPr>
            <p:cNvPr id="23" name="Grouper 22"/>
            <p:cNvGrpSpPr>
              <a:grpSpLocks noChangeAspect="1"/>
            </p:cNvGrpSpPr>
            <p:nvPr/>
          </p:nvGrpSpPr>
          <p:grpSpPr>
            <a:xfrm>
              <a:off x="1042321" y="1269379"/>
              <a:ext cx="2038030" cy="1440000"/>
              <a:chOff x="4272103" y="532998"/>
              <a:chExt cx="4182170" cy="2954973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8" name="Grouper 7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27" name="ZoneTexte 26"/>
            <p:cNvSpPr txBox="1"/>
            <p:nvPr/>
          </p:nvSpPr>
          <p:spPr>
            <a:xfrm>
              <a:off x="2320515" y="1647691"/>
              <a:ext cx="348598" cy="271869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A1</a:t>
              </a:r>
            </a:p>
          </p:txBody>
        </p:sp>
      </p:grpSp>
      <p:sp>
        <p:nvSpPr>
          <p:cNvPr id="7" name="Rectangle à coins arrondis 6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Wyart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Communications.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Dissocier les rythmes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acoustiques et attentionnels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Flèche courbée vers la droite 24"/>
          <p:cNvSpPr/>
          <p:nvPr/>
        </p:nvSpPr>
        <p:spPr>
          <a:xfrm rot="17511372" flipH="1">
            <a:off x="1355103" y="1497168"/>
            <a:ext cx="355991" cy="641585"/>
          </a:xfrm>
          <a:prstGeom prst="curvedRightArrow">
            <a:avLst/>
          </a:prstGeom>
          <a:solidFill>
            <a:srgbClr val="FF0000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Flèche courbée vers la droite 25"/>
          <p:cNvSpPr>
            <a:spLocks/>
          </p:cNvSpPr>
          <p:nvPr/>
        </p:nvSpPr>
        <p:spPr>
          <a:xfrm rot="18187507" flipV="1">
            <a:off x="1657278" y="2159222"/>
            <a:ext cx="338201" cy="813775"/>
          </a:xfrm>
          <a:prstGeom prst="curvedRightArrow">
            <a:avLst/>
          </a:prstGeom>
          <a:solidFill>
            <a:srgbClr val="0000FF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2" name="Image 41" descr="F1_wav+env.tiff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974" b="24444" l="17560" r="76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29" t="5311" r="23747" b="75578"/>
          <a:stretch/>
        </p:blipFill>
        <p:spPr>
          <a:xfrm>
            <a:off x="2311450" y="2370173"/>
            <a:ext cx="1347236" cy="54762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39" r="30320"/>
          <a:stretch/>
        </p:blipFill>
        <p:spPr>
          <a:xfrm>
            <a:off x="3503240" y="3443847"/>
            <a:ext cx="3163862" cy="335370"/>
          </a:xfrm>
          <a:prstGeom prst="rect">
            <a:avLst/>
          </a:prstGeom>
        </p:spPr>
      </p:pic>
      <p:grpSp>
        <p:nvGrpSpPr>
          <p:cNvPr id="33" name="Grouper 32"/>
          <p:cNvGrpSpPr>
            <a:grpSpLocks noChangeAspect="1"/>
          </p:cNvGrpSpPr>
          <p:nvPr/>
        </p:nvGrpSpPr>
        <p:grpSpPr>
          <a:xfrm>
            <a:off x="3559237" y="3819868"/>
            <a:ext cx="3217339" cy="1304130"/>
            <a:chOff x="-630000" y="4469560"/>
            <a:chExt cx="2511587" cy="347581"/>
          </a:xfrm>
        </p:grpSpPr>
        <p:pic>
          <p:nvPicPr>
            <p:cNvPr id="34" name="Image 33"/>
            <p:cNvPicPr>
              <a:picLocks/>
            </p:cNvPicPr>
            <p:nvPr/>
          </p:nvPicPr>
          <p:blipFill rotWithShape="1"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9039" r="30320"/>
            <a:stretch/>
          </p:blipFill>
          <p:spPr>
            <a:xfrm>
              <a:off x="621587" y="4480509"/>
              <a:ext cx="1260000" cy="336632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/>
            </p:cNvPicPr>
            <p:nvPr/>
          </p:nvPicPr>
          <p:blipFill rotWithShape="1"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9039" r="30320"/>
            <a:stretch/>
          </p:blipFill>
          <p:spPr>
            <a:xfrm>
              <a:off x="-630000" y="4469560"/>
              <a:ext cx="1260000" cy="336632"/>
            </a:xfrm>
            <a:prstGeom prst="rect">
              <a:avLst/>
            </a:prstGeom>
          </p:spPr>
        </p:pic>
      </p:grp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15"/>
          <a:srcRect t="34791" b="38463"/>
          <a:stretch/>
        </p:blipFill>
        <p:spPr>
          <a:xfrm>
            <a:off x="911348" y="1270045"/>
            <a:ext cx="1192261" cy="400075"/>
          </a:xfrm>
          <a:prstGeom prst="rect">
            <a:avLst/>
          </a:prstGeom>
        </p:spPr>
      </p:pic>
      <p:grpSp>
        <p:nvGrpSpPr>
          <p:cNvPr id="5" name="Grouper 4"/>
          <p:cNvGrpSpPr/>
          <p:nvPr/>
        </p:nvGrpSpPr>
        <p:grpSpPr>
          <a:xfrm>
            <a:off x="1273916" y="2782373"/>
            <a:ext cx="1188000" cy="407692"/>
            <a:chOff x="-386236" y="2935635"/>
            <a:chExt cx="2375576" cy="407692"/>
          </a:xfrm>
        </p:grpSpPr>
        <p:pic>
          <p:nvPicPr>
            <p:cNvPr id="41" name="Image 40"/>
            <p:cNvPicPr>
              <a:picLocks noChangeAspect="1"/>
            </p:cNvPicPr>
            <p:nvPr/>
          </p:nvPicPr>
          <p:blipFill rotWithShape="1">
            <a:blip r:embed="rId15"/>
            <a:srcRect t="34791" b="38463"/>
            <a:stretch/>
          </p:blipFill>
          <p:spPr>
            <a:xfrm>
              <a:off x="-386236" y="2935635"/>
              <a:ext cx="1192261" cy="400075"/>
            </a:xfrm>
            <a:prstGeom prst="rect">
              <a:avLst/>
            </a:prstGeom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 rotWithShape="1">
            <a:blip r:embed="rId15"/>
            <a:srcRect t="34791" b="38463"/>
            <a:stretch/>
          </p:blipFill>
          <p:spPr>
            <a:xfrm>
              <a:off x="797079" y="2943252"/>
              <a:ext cx="1192261" cy="400075"/>
            </a:xfrm>
            <a:prstGeom prst="rect">
              <a:avLst/>
            </a:prstGeom>
          </p:spPr>
        </p:pic>
      </p:grpSp>
      <p:sp>
        <p:nvSpPr>
          <p:cNvPr id="16" name="ZoneTexte 15"/>
          <p:cNvSpPr txBox="1"/>
          <p:nvPr/>
        </p:nvSpPr>
        <p:spPr>
          <a:xfrm>
            <a:off x="8235128" y="4168839"/>
            <a:ext cx="582211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800" b="1" dirty="0" smtClean="0">
                <a:solidFill>
                  <a:srgbClr val="0000FF"/>
                </a:solidFill>
                <a:latin typeface="Minion Pro"/>
                <a:cs typeface="Minion Pro"/>
              </a:rPr>
              <a:t>3Hz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8242201" y="3391652"/>
            <a:ext cx="755284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b="1" dirty="0" smtClean="0">
                <a:solidFill>
                  <a:srgbClr val="0000FF"/>
                </a:solidFill>
                <a:latin typeface="Minion Pro"/>
                <a:cs typeface="Minion Pro"/>
              </a:rPr>
              <a:t>1.5</a:t>
            </a:r>
            <a:r>
              <a:rPr lang="fr-FR" sz="1800" b="1" dirty="0" smtClean="0">
                <a:solidFill>
                  <a:srgbClr val="0000FF"/>
                </a:solidFill>
                <a:latin typeface="Minion Pro"/>
                <a:cs typeface="Minion Pro"/>
              </a:rPr>
              <a:t>Hz</a:t>
            </a:r>
          </a:p>
        </p:txBody>
      </p:sp>
    </p:spTree>
    <p:extLst>
      <p:ext uri="{BB962C8B-B14F-4D97-AF65-F5344CB8AC3E}">
        <p14:creationId xmlns:p14="http://schemas.microsoft.com/office/powerpoint/2010/main" val="172523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 txBox="1">
            <a:spLocks/>
          </p:cNvSpPr>
          <p:nvPr/>
        </p:nvSpPr>
        <p:spPr>
          <a:xfrm>
            <a:off x="420183" y="1094695"/>
            <a:ext cx="8303633" cy="80329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chemeClr val="bg1">
                    <a:lumMod val="65000"/>
                  </a:schemeClr>
                </a:solidFill>
                <a:latin typeface="Minion Pro"/>
                <a:cs typeface="Minion Pro"/>
              </a:rPr>
              <a:t>2001-2005	Etudes de Physiologie 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  <a:latin typeface="Minion Pro"/>
                <a:cs typeface="Minion Pro"/>
              </a:rPr>
              <a:t>(licence/master 1)</a:t>
            </a:r>
          </a:p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chemeClr val="bg1">
                    <a:lumMod val="65000"/>
                  </a:schemeClr>
                </a:solidFill>
                <a:latin typeface="Minion Pro"/>
                <a:cs typeface="Minion Pro"/>
              </a:rPr>
              <a:t>2005-2007	Etudes de Sciences Cognitives 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  <a:latin typeface="Minion Pro"/>
                <a:cs typeface="Minion Pro"/>
              </a:rPr>
              <a:t>(master)</a:t>
            </a:r>
            <a:endParaRPr lang="fr-FR" sz="1600" dirty="0">
              <a:solidFill>
                <a:schemeClr val="bg1">
                  <a:lumMod val="65000"/>
                </a:schemeClr>
              </a:solidFill>
              <a:latin typeface="Minion Pro"/>
              <a:cs typeface="Minion Pro"/>
            </a:endParaRP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Parcours – Benjamin Morillon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18274" y="2068198"/>
            <a:ext cx="8303633" cy="114903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2007-2011	Doctorat de Neurosciences Cognitives 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(Inserm U960, ENS Paris)</a:t>
            </a:r>
          </a:p>
          <a:p>
            <a:pPr lvl="1" algn="just">
              <a:lnSpc>
                <a:spcPct val="120000"/>
              </a:lnSpc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	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				</a:t>
            </a:r>
            <a:r>
              <a:rPr lang="fr-FR" sz="1600" i="1" dirty="0" smtClean="0">
                <a:solidFill>
                  <a:srgbClr val="000000"/>
                </a:solidFill>
                <a:latin typeface="Minion Pro"/>
                <a:cs typeface="Minion Pro"/>
              </a:rPr>
              <a:t>Équipe d’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 Anne-Lise Giraud</a:t>
            </a:r>
          </a:p>
          <a:p>
            <a:pPr lvl="1" algn="just">
              <a:lnSpc>
                <a:spcPct val="120000"/>
              </a:lnSpc>
            </a:pPr>
            <a:r>
              <a:rPr lang="fr-FR" sz="1600" i="1" dirty="0" smtClean="0">
                <a:solidFill>
                  <a:srgbClr val="000000"/>
                </a:solidFill>
                <a:latin typeface="Minion Pro"/>
                <a:cs typeface="Minion Pro"/>
              </a:rPr>
              <a:t>					Thème : 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Rôle des oscillations corticales dans le traitement de la parole</a:t>
            </a:r>
            <a:endParaRPr lang="fr-FR" sz="16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142395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  <a:latin typeface="Minion Pro"/>
                <a:cs typeface="Minion Pro"/>
              </a:rPr>
              <a:t>Rôle du système moteur</a:t>
            </a:r>
          </a:p>
          <a:p>
            <a:pPr algn="ctr"/>
            <a:r>
              <a:rPr lang="fr-FR" sz="3200" dirty="0">
                <a:solidFill>
                  <a:schemeClr val="tx1"/>
                </a:solidFill>
                <a:latin typeface="Minion Pro"/>
                <a:cs typeface="Minion Pro"/>
              </a:rPr>
              <a:t>dans la perception </a:t>
            </a:r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auditive</a:t>
            </a:r>
            <a:endParaRPr lang="fr-FR" sz="3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Wyart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Communications.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311686" y="1336154"/>
            <a:ext cx="4623621" cy="37959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Conditions : Écoute passive </a:t>
            </a:r>
            <a:r>
              <a:rPr lang="fr-FR" sz="1600" i="1" dirty="0" smtClean="0">
                <a:solidFill>
                  <a:srgbClr val="000000"/>
                </a:solidFill>
                <a:latin typeface="Minion Pro"/>
                <a:cs typeface="Minion Pro"/>
              </a:rPr>
              <a:t>vs. 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Suivi moteur actif</a:t>
            </a:r>
          </a:p>
        </p:txBody>
      </p:sp>
    </p:spTree>
    <p:extLst>
      <p:ext uri="{BB962C8B-B14F-4D97-AF65-F5344CB8AC3E}">
        <p14:creationId xmlns:p14="http://schemas.microsoft.com/office/powerpoint/2010/main" val="35625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test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0" t="35879" r="21191" b="35418"/>
          <a:stretch/>
        </p:blipFill>
        <p:spPr>
          <a:xfrm>
            <a:off x="928793" y="2485846"/>
            <a:ext cx="7299114" cy="2520000"/>
          </a:xfrm>
          <a:prstGeom prst="rect">
            <a:avLst/>
          </a:prstGeom>
        </p:spPr>
      </p:pic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  <a:latin typeface="Minion Pro"/>
                <a:cs typeface="Minion Pro"/>
              </a:rPr>
              <a:t>Rôle du système moteur</a:t>
            </a:r>
          </a:p>
          <a:p>
            <a:pPr algn="ctr"/>
            <a:r>
              <a:rPr lang="fr-FR" sz="3200" dirty="0">
                <a:solidFill>
                  <a:schemeClr val="tx1"/>
                </a:solidFill>
                <a:latin typeface="Minion Pro"/>
                <a:cs typeface="Minion Pro"/>
              </a:rPr>
              <a:t>dans la perception </a:t>
            </a:r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auditive</a:t>
            </a:r>
            <a:endParaRPr lang="fr-FR" sz="3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Wyart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Communications.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11687" y="5385770"/>
            <a:ext cx="830961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2000" b="1" dirty="0" smtClean="0">
                <a:solidFill>
                  <a:srgbClr val="1F497D"/>
                </a:solidFill>
                <a:latin typeface="Minion Pro"/>
                <a:cs typeface="Minion Pro"/>
              </a:rPr>
              <a:t>L’ activité </a:t>
            </a:r>
            <a:r>
              <a:rPr lang="fr-FR" sz="2000" b="1" dirty="0">
                <a:solidFill>
                  <a:srgbClr val="1F497D"/>
                </a:solidFill>
                <a:latin typeface="Minion Pro"/>
                <a:cs typeface="Minion Pro"/>
              </a:rPr>
              <a:t>motrice améliore la </a:t>
            </a:r>
            <a:r>
              <a:rPr lang="fr-FR" sz="2000" b="1" i="1" dirty="0">
                <a:solidFill>
                  <a:srgbClr val="1F497D"/>
                </a:solidFill>
                <a:latin typeface="Minion Pro"/>
                <a:cs typeface="Minion Pro"/>
              </a:rPr>
              <a:t>précision temporelle </a:t>
            </a:r>
            <a:r>
              <a:rPr lang="fr-FR" sz="2000" b="1" dirty="0">
                <a:solidFill>
                  <a:srgbClr val="1F497D"/>
                </a:solidFill>
                <a:latin typeface="Minion Pro"/>
                <a:cs typeface="Minion Pro"/>
              </a:rPr>
              <a:t>de l’attention </a:t>
            </a:r>
            <a:r>
              <a:rPr lang="fr-FR" sz="2000" b="1" dirty="0" smtClean="0">
                <a:solidFill>
                  <a:srgbClr val="1F497D"/>
                </a:solidFill>
                <a:latin typeface="Minion Pro"/>
                <a:cs typeface="Minion Pro"/>
              </a:rPr>
              <a:t>auditive</a:t>
            </a:r>
            <a:endParaRPr lang="fr-FR" sz="2000" b="1" dirty="0">
              <a:solidFill>
                <a:srgbClr val="1F497D"/>
              </a:solidFill>
              <a:latin typeface="Minion Pro"/>
              <a:cs typeface="Minion Pro"/>
            </a:endParaRP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311686" y="1336154"/>
            <a:ext cx="4623621" cy="37959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Conditions : Écoute passive </a:t>
            </a:r>
            <a:r>
              <a:rPr lang="fr-FR" sz="1600" i="1" dirty="0" smtClean="0">
                <a:solidFill>
                  <a:srgbClr val="000000"/>
                </a:solidFill>
                <a:latin typeface="Minion Pro"/>
                <a:cs typeface="Minion Pro"/>
              </a:rPr>
              <a:t>vs. 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Suivi moteur actif</a:t>
            </a:r>
          </a:p>
        </p:txBody>
      </p:sp>
    </p:spTree>
    <p:extLst>
      <p:ext uri="{BB962C8B-B14F-4D97-AF65-F5344CB8AC3E}">
        <p14:creationId xmlns:p14="http://schemas.microsoft.com/office/powerpoint/2010/main" val="35625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smtClean="0">
                <a:solidFill>
                  <a:schemeClr val="tx1"/>
                </a:solidFill>
                <a:latin typeface="Minion Pro"/>
                <a:cs typeface="Minion Pro"/>
              </a:rPr>
              <a:t>Substrat neurophysiologique</a:t>
            </a:r>
          </a:p>
          <a:p>
            <a:pPr algn="ctr"/>
            <a:r>
              <a:rPr lang="fr-FR" sz="3200" smtClean="0">
                <a:solidFill>
                  <a:schemeClr val="tx1"/>
                </a:solidFill>
                <a:latin typeface="Minion Pro"/>
                <a:cs typeface="Minion Pro"/>
              </a:rPr>
              <a:t>des prédictions temporelles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Baillet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en préparation</a:t>
            </a:r>
            <a:endParaRPr lang="fr-FR" sz="1200" dirty="0" smtClean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3" name="Grouper 2"/>
          <p:cNvGrpSpPr>
            <a:grpSpLocks noChangeAspect="1"/>
          </p:cNvGrpSpPr>
          <p:nvPr/>
        </p:nvGrpSpPr>
        <p:grpSpPr>
          <a:xfrm>
            <a:off x="1302412" y="897897"/>
            <a:ext cx="6510889" cy="2520000"/>
            <a:chOff x="-1580" y="1425569"/>
            <a:chExt cx="9150344" cy="3541585"/>
          </a:xfrm>
        </p:grpSpPr>
        <p:pic>
          <p:nvPicPr>
            <p:cNvPr id="25" name="Image 24" descr="dd.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-1580" y="1425569"/>
              <a:ext cx="9144000" cy="3541585"/>
            </a:xfrm>
            <a:prstGeom prst="rect">
              <a:avLst/>
            </a:prstGeom>
          </p:spPr>
        </p:pic>
        <p:pic>
          <p:nvPicPr>
            <p:cNvPr id="26" name="Image 25" descr="dd.ai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4764" y="1425569"/>
              <a:ext cx="9144000" cy="3541585"/>
            </a:xfrm>
            <a:prstGeom prst="rect">
              <a:avLst/>
            </a:prstGeom>
          </p:spPr>
        </p:pic>
        <p:pic>
          <p:nvPicPr>
            <p:cNvPr id="27" name="Image 26" descr="dd.a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4764" y="1425570"/>
              <a:ext cx="9144000" cy="3541584"/>
            </a:xfrm>
            <a:prstGeom prst="rect">
              <a:avLst/>
            </a:prstGeom>
          </p:spPr>
        </p:pic>
        <p:pic>
          <p:nvPicPr>
            <p:cNvPr id="28" name="Image 27" descr="dd.ai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-1580" y="1425570"/>
              <a:ext cx="9144000" cy="3541584"/>
            </a:xfrm>
            <a:prstGeom prst="rect">
              <a:avLst/>
            </a:prstGeom>
          </p:spPr>
        </p:pic>
        <p:pic>
          <p:nvPicPr>
            <p:cNvPr id="29" name="Image 28" descr="test.ai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3" t="33918" r="14813" b="29468"/>
            <a:stretch/>
          </p:blipFill>
          <p:spPr>
            <a:xfrm>
              <a:off x="1188131" y="1997106"/>
              <a:ext cx="7176673" cy="2772000"/>
            </a:xfrm>
            <a:prstGeom prst="rect">
              <a:avLst/>
            </a:prstGeom>
          </p:spPr>
        </p:pic>
        <p:sp>
          <p:nvSpPr>
            <p:cNvPr id="30" name="ZoneTexte 29"/>
            <p:cNvSpPr txBox="1"/>
            <p:nvPr/>
          </p:nvSpPr>
          <p:spPr>
            <a:xfrm>
              <a:off x="8246473" y="249026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inion Pro"/>
                  <a:cs typeface="Minion Pro"/>
                </a:rPr>
                <a:t>1.5Hz</a:t>
              </a:r>
              <a:endParaRPr lang="en-US" sz="1400" dirty="0">
                <a:latin typeface="Minion Pro"/>
                <a:cs typeface="Minion Pro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8277660" y="3209990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inion Pro"/>
                  <a:cs typeface="Minion Pro"/>
                </a:rPr>
                <a:t>3</a:t>
              </a:r>
              <a:r>
                <a:rPr lang="en-US" sz="1400" dirty="0">
                  <a:latin typeface="Minion Pro"/>
                  <a:cs typeface="Minion Pro"/>
                </a:rPr>
                <a:t>H</a:t>
              </a:r>
              <a:r>
                <a:rPr lang="en-US" sz="1400" dirty="0" smtClean="0">
                  <a:latin typeface="Minion Pro"/>
                  <a:cs typeface="Minion Pro"/>
                </a:rPr>
                <a:t>z</a:t>
              </a:r>
              <a:endParaRPr lang="en-US" sz="1400" dirty="0">
                <a:latin typeface="Minion Pro"/>
                <a:cs typeface="Minion Pro"/>
              </a:endParaRPr>
            </a:p>
          </p:txBody>
        </p:sp>
      </p:grp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11687" y="1336154"/>
            <a:ext cx="2092788" cy="37959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600" i="1" dirty="0" smtClean="0">
                <a:solidFill>
                  <a:srgbClr val="000000"/>
                </a:solidFill>
                <a:latin typeface="Minion Pro"/>
                <a:cs typeface="Minion Pro"/>
              </a:rPr>
              <a:t>Condition Passive</a:t>
            </a:r>
          </a:p>
        </p:txBody>
      </p:sp>
    </p:spTree>
    <p:extLst>
      <p:ext uri="{BB962C8B-B14F-4D97-AF65-F5344CB8AC3E}">
        <p14:creationId xmlns:p14="http://schemas.microsoft.com/office/powerpoint/2010/main" val="1278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smtClean="0">
                <a:solidFill>
                  <a:schemeClr val="tx1"/>
                </a:solidFill>
                <a:latin typeface="Minion Pro"/>
                <a:cs typeface="Minion Pro"/>
              </a:rPr>
              <a:t>Substrat neurophysiologique</a:t>
            </a:r>
          </a:p>
          <a:p>
            <a:pPr algn="ctr"/>
            <a:r>
              <a:rPr lang="fr-FR" sz="3200" smtClean="0">
                <a:solidFill>
                  <a:schemeClr val="tx1"/>
                </a:solidFill>
                <a:latin typeface="Minion Pro"/>
                <a:cs typeface="Minion Pro"/>
              </a:rPr>
              <a:t>des prédictions temporelles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Baillet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en préparation</a:t>
            </a:r>
            <a:endParaRPr lang="fr-FR" sz="1200" dirty="0" smtClean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15" name="Grouper 14"/>
          <p:cNvGrpSpPr/>
          <p:nvPr/>
        </p:nvGrpSpPr>
        <p:grpSpPr>
          <a:xfrm>
            <a:off x="1588" y="3470617"/>
            <a:ext cx="4626822" cy="2119833"/>
            <a:chOff x="1588" y="4402789"/>
            <a:chExt cx="4626822" cy="2119833"/>
          </a:xfrm>
        </p:grpSpPr>
        <p:sp>
          <p:nvSpPr>
            <p:cNvPr id="16" name="ZoneTexte 15"/>
            <p:cNvSpPr txBox="1"/>
            <p:nvPr/>
          </p:nvSpPr>
          <p:spPr>
            <a:xfrm>
              <a:off x="4346205" y="615329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>
                <a:solidFill>
                  <a:schemeClr val="tx2"/>
                </a:solidFill>
              </a:endParaRPr>
            </a:p>
          </p:txBody>
        </p:sp>
        <p:pic>
          <p:nvPicPr>
            <p:cNvPr id="17" name="Image 16" descr="1.ti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07" b="95777" l="3725" r="921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" y="4595134"/>
              <a:ext cx="2411516" cy="1800000"/>
            </a:xfrm>
            <a:prstGeom prst="rect">
              <a:avLst/>
            </a:prstGeom>
          </p:spPr>
        </p:pic>
        <p:pic>
          <p:nvPicPr>
            <p:cNvPr id="18" name="Image 17" descr="1.tif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607" b="97505" l="5301" r="928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6894" y="4595134"/>
              <a:ext cx="2411516" cy="1800000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696164" y="4402789"/>
              <a:ext cx="3194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Minion Pro"/>
                  <a:cs typeface="Minion Pro"/>
                </a:rPr>
                <a:t>Rythme acoustique ascendant (3 Hz)</a:t>
              </a:r>
              <a:endParaRPr lang="fr-FR" sz="1600" dirty="0">
                <a:latin typeface="Minion Pro"/>
                <a:cs typeface="Minion Pro"/>
              </a:endParaRPr>
            </a:p>
          </p:txBody>
        </p:sp>
      </p:grpSp>
      <p:grpSp>
        <p:nvGrpSpPr>
          <p:cNvPr id="3" name="Grouper 2"/>
          <p:cNvGrpSpPr>
            <a:grpSpLocks noChangeAspect="1"/>
          </p:cNvGrpSpPr>
          <p:nvPr/>
        </p:nvGrpSpPr>
        <p:grpSpPr>
          <a:xfrm>
            <a:off x="1302412" y="897897"/>
            <a:ext cx="6510889" cy="2520000"/>
            <a:chOff x="-1580" y="1425569"/>
            <a:chExt cx="9150344" cy="3541585"/>
          </a:xfrm>
        </p:grpSpPr>
        <p:pic>
          <p:nvPicPr>
            <p:cNvPr id="25" name="Image 24" descr="dd.ai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-1580" y="1425569"/>
              <a:ext cx="9144000" cy="3541585"/>
            </a:xfrm>
            <a:prstGeom prst="rect">
              <a:avLst/>
            </a:prstGeom>
          </p:spPr>
        </p:pic>
        <p:pic>
          <p:nvPicPr>
            <p:cNvPr id="26" name="Image 25" descr="dd.ai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4764" y="1425569"/>
              <a:ext cx="9144000" cy="3541585"/>
            </a:xfrm>
            <a:prstGeom prst="rect">
              <a:avLst/>
            </a:prstGeom>
          </p:spPr>
        </p:pic>
        <p:pic>
          <p:nvPicPr>
            <p:cNvPr id="27" name="Image 26" descr="dd.ai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4764" y="1425570"/>
              <a:ext cx="9144000" cy="3541584"/>
            </a:xfrm>
            <a:prstGeom prst="rect">
              <a:avLst/>
            </a:prstGeom>
          </p:spPr>
        </p:pic>
        <p:pic>
          <p:nvPicPr>
            <p:cNvPr id="28" name="Image 27" descr="dd.ai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-1580" y="1425570"/>
              <a:ext cx="9144000" cy="3541584"/>
            </a:xfrm>
            <a:prstGeom prst="rect">
              <a:avLst/>
            </a:prstGeom>
          </p:spPr>
        </p:pic>
        <p:pic>
          <p:nvPicPr>
            <p:cNvPr id="29" name="Image 28" descr="test.ai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3" t="33918" r="14813" b="29468"/>
            <a:stretch/>
          </p:blipFill>
          <p:spPr>
            <a:xfrm>
              <a:off x="1188131" y="1997106"/>
              <a:ext cx="7176673" cy="2772000"/>
            </a:xfrm>
            <a:prstGeom prst="rect">
              <a:avLst/>
            </a:prstGeom>
          </p:spPr>
        </p:pic>
        <p:sp>
          <p:nvSpPr>
            <p:cNvPr id="30" name="ZoneTexte 29"/>
            <p:cNvSpPr txBox="1"/>
            <p:nvPr/>
          </p:nvSpPr>
          <p:spPr>
            <a:xfrm>
              <a:off x="8246473" y="249026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inion Pro"/>
                  <a:cs typeface="Minion Pro"/>
                </a:rPr>
                <a:t>1.5Hz</a:t>
              </a:r>
              <a:endParaRPr lang="en-US" sz="1400" dirty="0">
                <a:latin typeface="Minion Pro"/>
                <a:cs typeface="Minion Pro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8277660" y="3209990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inion Pro"/>
                  <a:cs typeface="Minion Pro"/>
                </a:rPr>
                <a:t>3</a:t>
              </a:r>
              <a:r>
                <a:rPr lang="en-US" sz="1400" dirty="0">
                  <a:latin typeface="Minion Pro"/>
                  <a:cs typeface="Minion Pro"/>
                </a:rPr>
                <a:t>H</a:t>
              </a:r>
              <a:r>
                <a:rPr lang="en-US" sz="1400" dirty="0" smtClean="0">
                  <a:latin typeface="Minion Pro"/>
                  <a:cs typeface="Minion Pro"/>
                </a:rPr>
                <a:t>z</a:t>
              </a:r>
              <a:endParaRPr lang="en-US" sz="1400" dirty="0">
                <a:latin typeface="Minion Pro"/>
                <a:cs typeface="Minion Pro"/>
              </a:endParaRPr>
            </a:p>
          </p:txBody>
        </p:sp>
      </p:grp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11687" y="1336154"/>
            <a:ext cx="2092788" cy="37959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600" i="1" dirty="0" smtClean="0">
                <a:solidFill>
                  <a:srgbClr val="000000"/>
                </a:solidFill>
                <a:latin typeface="Minion Pro"/>
                <a:cs typeface="Minion Pro"/>
              </a:rPr>
              <a:t>Condition Passive</a:t>
            </a:r>
          </a:p>
        </p:txBody>
      </p:sp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3821981" y="1986044"/>
            <a:ext cx="2304000" cy="653966"/>
            <a:chOff x="-630000" y="4469560"/>
            <a:chExt cx="2511587" cy="347581"/>
          </a:xfrm>
        </p:grpSpPr>
        <p:pic>
          <p:nvPicPr>
            <p:cNvPr id="35" name="Image 34"/>
            <p:cNvPicPr>
              <a:picLocks/>
            </p:cNvPicPr>
            <p:nvPr/>
          </p:nvPicPr>
          <p:blipFill rotWithShape="1"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9039" r="30320"/>
            <a:stretch/>
          </p:blipFill>
          <p:spPr>
            <a:xfrm>
              <a:off x="621587" y="4480509"/>
              <a:ext cx="1260000" cy="336632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/>
            </p:cNvPicPr>
            <p:nvPr/>
          </p:nvPicPr>
          <p:blipFill rotWithShape="1"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9039" r="30320"/>
            <a:stretch/>
          </p:blipFill>
          <p:spPr>
            <a:xfrm>
              <a:off x="-630000" y="4469560"/>
              <a:ext cx="1260000" cy="336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8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ZoneTexte 44"/>
          <p:cNvSpPr txBox="1"/>
          <p:nvPr/>
        </p:nvSpPr>
        <p:spPr>
          <a:xfrm>
            <a:off x="311687" y="5385770"/>
            <a:ext cx="6495513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2000" b="1" dirty="0" smtClean="0">
                <a:solidFill>
                  <a:schemeClr val="tx2"/>
                </a:solidFill>
                <a:latin typeface="Minion Pro"/>
                <a:cs typeface="Minion Pro"/>
              </a:rPr>
              <a:t>Les </a:t>
            </a:r>
            <a:r>
              <a:rPr lang="fr-FR" sz="2000" b="1" dirty="0">
                <a:solidFill>
                  <a:schemeClr val="tx2"/>
                </a:solidFill>
                <a:latin typeface="Minion Pro"/>
                <a:cs typeface="Minion Pro"/>
              </a:rPr>
              <a:t>régions motrices </a:t>
            </a:r>
            <a:r>
              <a:rPr lang="fr-FR" sz="2000" b="1" dirty="0" smtClean="0">
                <a:solidFill>
                  <a:schemeClr val="tx2"/>
                </a:solidFill>
                <a:latin typeface="Minion Pro"/>
                <a:cs typeface="Minion Pro"/>
              </a:rPr>
              <a:t>génèrent la </a:t>
            </a:r>
            <a:r>
              <a:rPr lang="fr-FR" sz="2000" b="1" dirty="0">
                <a:solidFill>
                  <a:schemeClr val="tx2"/>
                </a:solidFill>
                <a:latin typeface="Minion Pro"/>
                <a:cs typeface="Minion Pro"/>
              </a:rPr>
              <a:t>prédiction </a:t>
            </a:r>
            <a:r>
              <a:rPr lang="fr-FR" sz="2000" b="1" dirty="0" smtClean="0">
                <a:solidFill>
                  <a:schemeClr val="tx2"/>
                </a:solidFill>
                <a:latin typeface="Minion Pro"/>
                <a:cs typeface="Minion Pro"/>
              </a:rPr>
              <a:t>temporelle</a:t>
            </a:r>
            <a:endParaRPr lang="fr-FR" sz="2000" b="1" dirty="0">
              <a:solidFill>
                <a:schemeClr val="tx2"/>
              </a:solidFill>
              <a:latin typeface="Minion Pro"/>
              <a:cs typeface="Minion Pro"/>
            </a:endParaRP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smtClean="0">
                <a:solidFill>
                  <a:schemeClr val="tx1"/>
                </a:solidFill>
                <a:latin typeface="Minion Pro"/>
                <a:cs typeface="Minion Pro"/>
              </a:rPr>
              <a:t>Substrat neurophysiologique</a:t>
            </a:r>
          </a:p>
          <a:p>
            <a:pPr algn="ctr"/>
            <a:r>
              <a:rPr lang="fr-FR" sz="3200" smtClean="0">
                <a:solidFill>
                  <a:schemeClr val="tx1"/>
                </a:solidFill>
                <a:latin typeface="Minion Pro"/>
                <a:cs typeface="Minion Pro"/>
              </a:rPr>
              <a:t>des prédictions temporelles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Baillet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en préparation</a:t>
            </a:r>
            <a:endParaRPr lang="fr-FR" sz="1200" dirty="0" smtClean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15" name="Grouper 14"/>
          <p:cNvGrpSpPr/>
          <p:nvPr/>
        </p:nvGrpSpPr>
        <p:grpSpPr>
          <a:xfrm>
            <a:off x="1588" y="3470617"/>
            <a:ext cx="4626822" cy="2119833"/>
            <a:chOff x="1588" y="4402789"/>
            <a:chExt cx="4626822" cy="2119833"/>
          </a:xfrm>
        </p:grpSpPr>
        <p:sp>
          <p:nvSpPr>
            <p:cNvPr id="16" name="ZoneTexte 15"/>
            <p:cNvSpPr txBox="1"/>
            <p:nvPr/>
          </p:nvSpPr>
          <p:spPr>
            <a:xfrm>
              <a:off x="4346205" y="615329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>
                <a:solidFill>
                  <a:schemeClr val="tx2"/>
                </a:solidFill>
              </a:endParaRPr>
            </a:p>
          </p:txBody>
        </p:sp>
        <p:pic>
          <p:nvPicPr>
            <p:cNvPr id="17" name="Image 16" descr="1.ti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07" b="95777" l="3725" r="921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" y="4595134"/>
              <a:ext cx="2411516" cy="1800000"/>
            </a:xfrm>
            <a:prstGeom prst="rect">
              <a:avLst/>
            </a:prstGeom>
          </p:spPr>
        </p:pic>
        <p:pic>
          <p:nvPicPr>
            <p:cNvPr id="18" name="Image 17" descr="1.tif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607" b="97505" l="5301" r="928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6894" y="4595134"/>
              <a:ext cx="2411516" cy="1800000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696164" y="4402789"/>
              <a:ext cx="3194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latin typeface="Minion Pro"/>
                  <a:cs typeface="Minion Pro"/>
                </a:rPr>
                <a:t>Rythme acoustique ascendant (3 Hz)</a:t>
              </a:r>
              <a:endParaRPr lang="fr-FR" sz="1600" dirty="0">
                <a:latin typeface="Minion Pro"/>
                <a:cs typeface="Minion Pro"/>
              </a:endParaRPr>
            </a:p>
          </p:txBody>
        </p:sp>
      </p:grpSp>
      <p:grpSp>
        <p:nvGrpSpPr>
          <p:cNvPr id="20" name="Grouper 19"/>
          <p:cNvGrpSpPr/>
          <p:nvPr/>
        </p:nvGrpSpPr>
        <p:grpSpPr>
          <a:xfrm>
            <a:off x="4512597" y="3453196"/>
            <a:ext cx="4632991" cy="2009766"/>
            <a:chOff x="4512597" y="4385368"/>
            <a:chExt cx="4632991" cy="2009766"/>
          </a:xfrm>
        </p:grpSpPr>
        <p:pic>
          <p:nvPicPr>
            <p:cNvPr id="21" name="Image 20" descr="1.tif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36" b="96161" l="2579" r="924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2597" y="4595134"/>
              <a:ext cx="2411516" cy="1800000"/>
            </a:xfrm>
            <a:prstGeom prst="rect">
              <a:avLst/>
            </a:prstGeom>
          </p:spPr>
        </p:pic>
        <p:pic>
          <p:nvPicPr>
            <p:cNvPr id="22" name="Image 21" descr="2.tif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23" b="94434" l="5874" r="924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4072" y="4595134"/>
              <a:ext cx="2411516" cy="1800000"/>
            </a:xfrm>
            <a:prstGeom prst="rect">
              <a:avLst/>
            </a:prstGeom>
          </p:spPr>
        </p:pic>
        <p:sp>
          <p:nvSpPr>
            <p:cNvPr id="23" name="ZoneTexte 22"/>
            <p:cNvSpPr txBox="1"/>
            <p:nvPr/>
          </p:nvSpPr>
          <p:spPr>
            <a:xfrm>
              <a:off x="4967141" y="4385368"/>
              <a:ext cx="37460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Prédiction temporelle descendante (1.5 Hz)</a:t>
              </a:r>
              <a:endParaRPr lang="fr-FR" sz="1600" dirty="0">
                <a:solidFill>
                  <a:srgbClr val="000000"/>
                </a:solidFill>
                <a:latin typeface="Minion Pro"/>
                <a:cs typeface="Minion Pro"/>
              </a:endParaRPr>
            </a:p>
          </p:txBody>
        </p:sp>
      </p:grpSp>
      <p:grpSp>
        <p:nvGrpSpPr>
          <p:cNvPr id="3" name="Grouper 2"/>
          <p:cNvGrpSpPr>
            <a:grpSpLocks noChangeAspect="1"/>
          </p:cNvGrpSpPr>
          <p:nvPr/>
        </p:nvGrpSpPr>
        <p:grpSpPr>
          <a:xfrm>
            <a:off x="1302412" y="897897"/>
            <a:ext cx="6510889" cy="2520000"/>
            <a:chOff x="-1580" y="1425569"/>
            <a:chExt cx="9150344" cy="3541585"/>
          </a:xfrm>
        </p:grpSpPr>
        <p:pic>
          <p:nvPicPr>
            <p:cNvPr id="25" name="Image 24" descr="dd.ai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-1580" y="1425569"/>
              <a:ext cx="9144000" cy="3541585"/>
            </a:xfrm>
            <a:prstGeom prst="rect">
              <a:avLst/>
            </a:prstGeom>
          </p:spPr>
        </p:pic>
        <p:pic>
          <p:nvPicPr>
            <p:cNvPr id="26" name="Image 25" descr="dd.ai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4764" y="1425569"/>
              <a:ext cx="9144000" cy="3541585"/>
            </a:xfrm>
            <a:prstGeom prst="rect">
              <a:avLst/>
            </a:prstGeom>
          </p:spPr>
        </p:pic>
        <p:pic>
          <p:nvPicPr>
            <p:cNvPr id="27" name="Image 26" descr="dd.ai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4764" y="1425570"/>
              <a:ext cx="9144000" cy="3541584"/>
            </a:xfrm>
            <a:prstGeom prst="rect">
              <a:avLst/>
            </a:prstGeom>
          </p:spPr>
        </p:pic>
        <p:pic>
          <p:nvPicPr>
            <p:cNvPr id="28" name="Image 27" descr="dd.ai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-1580" y="1425570"/>
              <a:ext cx="9144000" cy="3541584"/>
            </a:xfrm>
            <a:prstGeom prst="rect">
              <a:avLst/>
            </a:prstGeom>
          </p:spPr>
        </p:pic>
        <p:pic>
          <p:nvPicPr>
            <p:cNvPr id="29" name="Image 28" descr="test.ai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3" t="33918" r="14813" b="29468"/>
            <a:stretch/>
          </p:blipFill>
          <p:spPr>
            <a:xfrm>
              <a:off x="1188131" y="1997106"/>
              <a:ext cx="7176673" cy="2772000"/>
            </a:xfrm>
            <a:prstGeom prst="rect">
              <a:avLst/>
            </a:prstGeom>
          </p:spPr>
        </p:pic>
        <p:sp>
          <p:nvSpPr>
            <p:cNvPr id="30" name="ZoneTexte 29"/>
            <p:cNvSpPr txBox="1"/>
            <p:nvPr/>
          </p:nvSpPr>
          <p:spPr>
            <a:xfrm>
              <a:off x="8246473" y="249026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inion Pro"/>
                  <a:cs typeface="Minion Pro"/>
                </a:rPr>
                <a:t>1.5Hz</a:t>
              </a:r>
              <a:endParaRPr lang="en-US" sz="1400" dirty="0">
                <a:latin typeface="Minion Pro"/>
                <a:cs typeface="Minion Pro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8277660" y="3209990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inion Pro"/>
                  <a:cs typeface="Minion Pro"/>
                </a:rPr>
                <a:t>3</a:t>
              </a:r>
              <a:r>
                <a:rPr lang="en-US" sz="1400" dirty="0">
                  <a:latin typeface="Minion Pro"/>
                  <a:cs typeface="Minion Pro"/>
                </a:rPr>
                <a:t>H</a:t>
              </a:r>
              <a:r>
                <a:rPr lang="en-US" sz="1400" dirty="0" smtClean="0">
                  <a:latin typeface="Minion Pro"/>
                  <a:cs typeface="Minion Pro"/>
                </a:rPr>
                <a:t>z</a:t>
              </a:r>
              <a:endParaRPr lang="en-US" sz="1400" dirty="0">
                <a:latin typeface="Minion Pro"/>
                <a:cs typeface="Minion Pro"/>
              </a:endParaRPr>
            </a:p>
          </p:txBody>
        </p:sp>
      </p:grp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11687" y="1336154"/>
            <a:ext cx="2092788" cy="37959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600" i="1" dirty="0" smtClean="0">
                <a:solidFill>
                  <a:srgbClr val="000000"/>
                </a:solidFill>
                <a:latin typeface="Minion Pro"/>
                <a:cs typeface="Minion Pro"/>
              </a:rPr>
              <a:t>Condition Passive</a:t>
            </a: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39" r="30320"/>
          <a:stretch/>
        </p:blipFill>
        <p:spPr>
          <a:xfrm>
            <a:off x="3804830" y="1648222"/>
            <a:ext cx="2232000" cy="243428"/>
          </a:xfrm>
          <a:prstGeom prst="rect">
            <a:avLst/>
          </a:prstGeom>
        </p:spPr>
      </p:pic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3821981" y="1986044"/>
            <a:ext cx="2304000" cy="653966"/>
            <a:chOff x="-630000" y="4469560"/>
            <a:chExt cx="2511587" cy="347581"/>
          </a:xfrm>
        </p:grpSpPr>
        <p:pic>
          <p:nvPicPr>
            <p:cNvPr id="35" name="Image 34"/>
            <p:cNvPicPr>
              <a:picLocks/>
            </p:cNvPicPr>
            <p:nvPr/>
          </p:nvPicPr>
          <p:blipFill rotWithShape="1"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9039" r="30320"/>
            <a:stretch/>
          </p:blipFill>
          <p:spPr>
            <a:xfrm>
              <a:off x="621587" y="4480509"/>
              <a:ext cx="1260000" cy="336632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/>
            </p:cNvPicPr>
            <p:nvPr/>
          </p:nvPicPr>
          <p:blipFill rotWithShape="1"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9039" r="30320"/>
            <a:stretch/>
          </p:blipFill>
          <p:spPr>
            <a:xfrm>
              <a:off x="-630000" y="4469560"/>
              <a:ext cx="1260000" cy="336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8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10" name="Grouper 9"/>
          <p:cNvGrpSpPr>
            <a:grpSpLocks noChangeAspect="1"/>
          </p:cNvGrpSpPr>
          <p:nvPr/>
        </p:nvGrpSpPr>
        <p:grpSpPr>
          <a:xfrm>
            <a:off x="4943543" y="2244933"/>
            <a:ext cx="3057045" cy="2160000"/>
            <a:chOff x="4272103" y="532998"/>
            <a:chExt cx="4182170" cy="295497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  <a:alphaModFix amt="25000"/>
            </a:blip>
            <a:stretch>
              <a:fillRect/>
            </a:stretch>
          </p:blipFill>
          <p:spPr>
            <a:xfrm>
              <a:off x="4624934" y="532998"/>
              <a:ext cx="3829339" cy="2954973"/>
            </a:xfrm>
            <a:prstGeom prst="rect">
              <a:avLst/>
            </a:prstGeom>
          </p:spPr>
        </p:pic>
        <p:grpSp>
          <p:nvGrpSpPr>
            <p:cNvPr id="14" name="Grouper 13"/>
            <p:cNvGrpSpPr/>
            <p:nvPr/>
          </p:nvGrpSpPr>
          <p:grpSpPr>
            <a:xfrm>
              <a:off x="4272103" y="2447809"/>
              <a:ext cx="1404692" cy="680493"/>
              <a:chOff x="4272103" y="2447809"/>
              <a:chExt cx="1404692" cy="68049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272103" y="2447809"/>
                <a:ext cx="918842" cy="680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180619" y="2516758"/>
                <a:ext cx="162725" cy="6115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667266" y="2710082"/>
                <a:ext cx="918842" cy="23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524395" y="2725149"/>
                <a:ext cx="152400" cy="978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1" name="Flèche courbée vers la droite 20"/>
          <p:cNvSpPr>
            <a:spLocks noChangeAspect="1"/>
          </p:cNvSpPr>
          <p:nvPr/>
        </p:nvSpPr>
        <p:spPr>
          <a:xfrm rot="20306206" flipH="1" flipV="1">
            <a:off x="7606054" y="2884556"/>
            <a:ext cx="577757" cy="1439415"/>
          </a:xfrm>
          <a:prstGeom prst="curvedRightArrow">
            <a:avLst/>
          </a:prstGeom>
          <a:solidFill>
            <a:srgbClr val="0000FF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9" name="Image 28" descr="F1_wav+env.tiff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74" b="24444" l="17560" r="76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29" t="5311" r="23747" b="75578"/>
          <a:stretch/>
        </p:blipFill>
        <p:spPr>
          <a:xfrm>
            <a:off x="5685949" y="4230830"/>
            <a:ext cx="2524874" cy="825731"/>
          </a:xfrm>
          <a:prstGeom prst="rect">
            <a:avLst/>
          </a:prstGeom>
        </p:spPr>
      </p:pic>
      <p:grpSp>
        <p:nvGrpSpPr>
          <p:cNvPr id="36" name="Grouper 35"/>
          <p:cNvGrpSpPr/>
          <p:nvPr/>
        </p:nvGrpSpPr>
        <p:grpSpPr>
          <a:xfrm>
            <a:off x="6570769" y="1490915"/>
            <a:ext cx="2143663" cy="523220"/>
            <a:chOff x="4762654" y="2403072"/>
            <a:chExt cx="2143663" cy="523220"/>
          </a:xfrm>
        </p:grpSpPr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4762654" y="2506388"/>
              <a:ext cx="131744" cy="14383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4763963" y="2706072"/>
              <a:ext cx="131744" cy="1438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913464" y="2403072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Information ascendante</a:t>
              </a:r>
            </a:p>
            <a:p>
              <a:pPr>
                <a:spcAft>
                  <a:spcPts val="600"/>
                </a:spcAft>
              </a:pPr>
              <a:r>
                <a:rPr lang="fr-FR" sz="1400" dirty="0" smtClean="0">
                  <a:latin typeface="Minion Pro"/>
                  <a:cs typeface="Minion Pro"/>
                </a:rPr>
                <a:t>Information descendante</a:t>
              </a:r>
              <a:endParaRPr lang="fr-FR" sz="1400" dirty="0">
                <a:latin typeface="Minion Pro"/>
                <a:cs typeface="Minion Pro"/>
              </a:endParaRPr>
            </a:p>
          </p:txBody>
        </p:sp>
      </p:grp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/>
          <a:srcRect t="34791" b="38463"/>
          <a:stretch/>
        </p:blipFill>
        <p:spPr>
          <a:xfrm>
            <a:off x="5016274" y="2627883"/>
            <a:ext cx="1192261" cy="400075"/>
          </a:xfrm>
          <a:prstGeom prst="rect">
            <a:avLst/>
          </a:prstGeom>
        </p:spPr>
      </p:pic>
      <p:sp>
        <p:nvSpPr>
          <p:cNvPr id="20" name="Flèche courbée vers la droite 19"/>
          <p:cNvSpPr>
            <a:spLocks noChangeAspect="1"/>
          </p:cNvSpPr>
          <p:nvPr/>
        </p:nvSpPr>
        <p:spPr>
          <a:xfrm rot="192841">
            <a:off x="6250486" y="2460767"/>
            <a:ext cx="392975" cy="782644"/>
          </a:xfrm>
          <a:prstGeom prst="curvedRightArrow">
            <a:avLst/>
          </a:prstGeom>
          <a:solidFill>
            <a:srgbClr val="FF0000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6" name="Grouper 25"/>
          <p:cNvGrpSpPr/>
          <p:nvPr/>
        </p:nvGrpSpPr>
        <p:grpSpPr>
          <a:xfrm>
            <a:off x="6649747" y="2912590"/>
            <a:ext cx="722172" cy="507791"/>
            <a:chOff x="4465303" y="2948139"/>
            <a:chExt cx="722172" cy="507791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6"/>
            <a:srcRect t="34791" b="38463"/>
            <a:stretch/>
          </p:blipFill>
          <p:spPr>
            <a:xfrm>
              <a:off x="4472426" y="2948139"/>
              <a:ext cx="715049" cy="165862"/>
            </a:xfrm>
            <a:prstGeom prst="rect">
              <a:avLst/>
            </a:prstGeom>
          </p:spPr>
        </p:pic>
        <p:cxnSp>
          <p:nvCxnSpPr>
            <p:cNvPr id="28" name="Connecteur droit avec flèche 27"/>
            <p:cNvCxnSpPr/>
            <p:nvPr/>
          </p:nvCxnSpPr>
          <p:spPr>
            <a:xfrm>
              <a:off x="4586490" y="3136728"/>
              <a:ext cx="539999" cy="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flipH="1">
              <a:off x="4554927" y="3239929"/>
              <a:ext cx="539999" cy="0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er 31"/>
            <p:cNvGrpSpPr/>
            <p:nvPr/>
          </p:nvGrpSpPr>
          <p:grpSpPr>
            <a:xfrm>
              <a:off x="4465303" y="3288413"/>
              <a:ext cx="715049" cy="167517"/>
              <a:chOff x="1654070" y="4856000"/>
              <a:chExt cx="715049" cy="294579"/>
            </a:xfrm>
          </p:grpSpPr>
          <p:pic>
            <p:nvPicPr>
              <p:cNvPr id="33" name="Image 32"/>
              <p:cNvPicPr>
                <a:picLocks noChangeAspect="1"/>
              </p:cNvPicPr>
              <p:nvPr/>
            </p:nvPicPr>
            <p:blipFill rotWithShape="1">
              <a:blip r:embed="rId6"/>
              <a:srcRect t="34791" b="38463"/>
              <a:stretch/>
            </p:blipFill>
            <p:spPr>
              <a:xfrm>
                <a:off x="2129005" y="4856000"/>
                <a:ext cx="240114" cy="291668"/>
              </a:xfrm>
              <a:prstGeom prst="rect">
                <a:avLst/>
              </a:prstGeom>
            </p:spPr>
          </p:pic>
          <p:pic>
            <p:nvPicPr>
              <p:cNvPr id="34" name="Image 33"/>
              <p:cNvPicPr>
                <a:picLocks noChangeAspect="1"/>
              </p:cNvPicPr>
              <p:nvPr/>
            </p:nvPicPr>
            <p:blipFill rotWithShape="1">
              <a:blip r:embed="rId6"/>
              <a:srcRect t="34791" b="38463"/>
              <a:stretch/>
            </p:blipFill>
            <p:spPr>
              <a:xfrm>
                <a:off x="1891376" y="4858911"/>
                <a:ext cx="240114" cy="291668"/>
              </a:xfrm>
              <a:prstGeom prst="rect">
                <a:avLst/>
              </a:prstGeom>
            </p:spPr>
          </p:pic>
          <p:pic>
            <p:nvPicPr>
              <p:cNvPr id="35" name="Image 34"/>
              <p:cNvPicPr>
                <a:picLocks noChangeAspect="1"/>
              </p:cNvPicPr>
              <p:nvPr/>
            </p:nvPicPr>
            <p:blipFill rotWithShape="1">
              <a:blip r:embed="rId6"/>
              <a:srcRect t="34791" b="38463"/>
              <a:stretch/>
            </p:blipFill>
            <p:spPr>
              <a:xfrm>
                <a:off x="1654070" y="4858911"/>
                <a:ext cx="240114" cy="291668"/>
              </a:xfrm>
              <a:prstGeom prst="rect">
                <a:avLst/>
              </a:prstGeom>
            </p:spPr>
          </p:pic>
        </p:grpSp>
      </p:grpSp>
      <p:sp>
        <p:nvSpPr>
          <p:cNvPr id="45" name="ZoneTexte 44"/>
          <p:cNvSpPr txBox="1"/>
          <p:nvPr/>
        </p:nvSpPr>
        <p:spPr>
          <a:xfrm>
            <a:off x="2986149" y="2325188"/>
            <a:ext cx="11721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latin typeface="Minion Pro"/>
                <a:cs typeface="Minion Pro"/>
              </a:rPr>
              <a:t>Oscillations</a:t>
            </a:r>
          </a:p>
          <a:p>
            <a:pPr algn="ctr"/>
            <a:r>
              <a:rPr lang="fr-FR" sz="1600" dirty="0" smtClean="0">
                <a:latin typeface="Minion Pro"/>
                <a:cs typeface="Minion Pro"/>
              </a:rPr>
              <a:t>corticales</a:t>
            </a:r>
            <a:endParaRPr lang="fr-FR" sz="1600" dirty="0">
              <a:latin typeface="Minion Pro"/>
              <a:cs typeface="Minion Pro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787110" y="4104835"/>
            <a:ext cx="14927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latin typeface="Minion Pro"/>
                <a:cs typeface="Minion Pro"/>
              </a:rPr>
              <a:t>Rôle du </a:t>
            </a:r>
          </a:p>
          <a:p>
            <a:pPr algn="ctr"/>
            <a:r>
              <a:rPr lang="fr-FR" sz="1600" dirty="0" smtClean="0">
                <a:latin typeface="Minion Pro"/>
                <a:cs typeface="Minion Pro"/>
              </a:rPr>
              <a:t>système moteur</a:t>
            </a:r>
          </a:p>
        </p:txBody>
      </p:sp>
      <p:sp>
        <p:nvSpPr>
          <p:cNvPr id="47" name="Triangle isocèle 46"/>
          <p:cNvSpPr>
            <a:spLocks noChangeAspect="1"/>
          </p:cNvSpPr>
          <p:nvPr/>
        </p:nvSpPr>
        <p:spPr>
          <a:xfrm rot="10800000">
            <a:off x="1741446" y="2912590"/>
            <a:ext cx="1580874" cy="1211534"/>
          </a:xfrm>
          <a:prstGeom prst="triangle">
            <a:avLst/>
          </a:prstGeom>
          <a:noFill/>
          <a:ln w="508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Minion Pro"/>
              <a:cs typeface="Minion Pro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684251" y="2328446"/>
            <a:ext cx="16209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atin typeface="Minion Pro"/>
                <a:cs typeface="Minion Pro"/>
              </a:rPr>
              <a:t>Signal acoustique</a:t>
            </a:r>
          </a:p>
          <a:p>
            <a:pPr algn="ctr"/>
            <a:r>
              <a:rPr lang="fr-FR" sz="1600" dirty="0">
                <a:latin typeface="Minion Pro"/>
                <a:cs typeface="Minion Pro"/>
              </a:rPr>
              <a:t>de </a:t>
            </a:r>
            <a:r>
              <a:rPr lang="fr-FR" sz="1600" dirty="0" smtClean="0">
                <a:latin typeface="Minion Pro"/>
                <a:cs typeface="Minion Pro"/>
              </a:rPr>
              <a:t>parole</a:t>
            </a:r>
          </a:p>
        </p:txBody>
      </p:sp>
    </p:spTree>
    <p:extLst>
      <p:ext uri="{BB962C8B-B14F-4D97-AF65-F5344CB8AC3E}">
        <p14:creationId xmlns:p14="http://schemas.microsoft.com/office/powerpoint/2010/main" val="92066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Projet de recherche</a:t>
            </a:r>
          </a:p>
        </p:txBody>
      </p:sp>
    </p:spTree>
    <p:extLst>
      <p:ext uri="{BB962C8B-B14F-4D97-AF65-F5344CB8AC3E}">
        <p14:creationId xmlns:p14="http://schemas.microsoft.com/office/powerpoint/2010/main" val="65637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>
          <a:xfrm>
            <a:off x="305700" y="1862198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chemeClr val="tx2"/>
                </a:solidFill>
                <a:latin typeface="Minion Pro"/>
                <a:cs typeface="Minion Pro"/>
              </a:rPr>
              <a:t>Généralisation écologique :</a:t>
            </a:r>
            <a:r>
              <a:rPr lang="fr-FR" sz="2400" dirty="0">
                <a:solidFill>
                  <a:srgbClr val="000000"/>
                </a:solidFill>
                <a:latin typeface="Minion Pro"/>
                <a:cs typeface="Minion Pro"/>
              </a:rPr>
              <a:t> Rôle du système moteur lors de la compréhension de la parole dans un environnement bruyant</a:t>
            </a: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Projet de recherche</a:t>
            </a:r>
          </a:p>
        </p:txBody>
      </p:sp>
    </p:spTree>
    <p:extLst>
      <p:ext uri="{BB962C8B-B14F-4D97-AF65-F5344CB8AC3E}">
        <p14:creationId xmlns:p14="http://schemas.microsoft.com/office/powerpoint/2010/main" val="65637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>
          <a:xfrm>
            <a:off x="305700" y="1862198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chemeClr val="tx2"/>
                </a:solidFill>
                <a:latin typeface="Minion Pro"/>
                <a:cs typeface="Minion Pro"/>
              </a:rPr>
              <a:t>Généralisation écologique :</a:t>
            </a:r>
            <a:r>
              <a:rPr lang="fr-FR" sz="2400" dirty="0">
                <a:solidFill>
                  <a:srgbClr val="000000"/>
                </a:solidFill>
                <a:latin typeface="Minion Pro"/>
                <a:cs typeface="Minion Pro"/>
              </a:rPr>
              <a:t> Rôle du système moteur lors de la compréhension de la parole dans un environnement bruyant</a:t>
            </a: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Projet de recherche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9749" y="3059805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rgbClr val="1F497D"/>
                </a:solidFill>
                <a:latin typeface="Minion Pro"/>
                <a:cs typeface="Minion Pro"/>
              </a:rPr>
              <a:t>Application clinique : </a:t>
            </a:r>
            <a:r>
              <a:rPr lang="fr-FR" sz="2400" dirty="0" smtClean="0">
                <a:solidFill>
                  <a:srgbClr val="000000"/>
                </a:solidFill>
                <a:latin typeface="Minion Pro"/>
                <a:cs typeface="Minion Pro"/>
              </a:rPr>
              <a:t>Améliorer la compréhension de la parole chez l’implanté cochléaire</a:t>
            </a:r>
            <a:endParaRPr lang="fr-FR" sz="2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65637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/>
          </p:cNvSpPr>
          <p:nvPr/>
        </p:nvSpPr>
        <p:spPr>
          <a:xfrm>
            <a:off x="305700" y="4271725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rgbClr val="1F497D"/>
                </a:solidFill>
                <a:latin typeface="Minion Pro"/>
                <a:cs typeface="Minion Pro"/>
              </a:rPr>
              <a:t>Prédictions </a:t>
            </a:r>
            <a:r>
              <a:rPr lang="fr-FR" sz="2400" dirty="0" smtClean="0">
                <a:solidFill>
                  <a:srgbClr val="1F497D"/>
                </a:solidFill>
                <a:latin typeface="Minion Pro"/>
                <a:cs typeface="Minion Pro"/>
              </a:rPr>
              <a:t>multiples : </a:t>
            </a:r>
            <a:r>
              <a:rPr lang="fr-FR" sz="2400" dirty="0">
                <a:solidFill>
                  <a:srgbClr val="000000"/>
                </a:solidFill>
                <a:latin typeface="Minion Pro"/>
                <a:cs typeface="Minion Pro"/>
              </a:rPr>
              <a:t>Interaction entre information temporelle et spectrale</a:t>
            </a:r>
            <a:endParaRPr lang="fr-FR" sz="2400" dirty="0">
              <a:solidFill>
                <a:srgbClr val="1F497D"/>
              </a:solidFill>
              <a:latin typeface="Minion Pro"/>
              <a:cs typeface="Minion Pro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05700" y="1862198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chemeClr val="tx2"/>
                </a:solidFill>
                <a:latin typeface="Minion Pro"/>
                <a:cs typeface="Minion Pro"/>
              </a:rPr>
              <a:t>Généralisation écologique :</a:t>
            </a:r>
            <a:r>
              <a:rPr lang="fr-FR" sz="2400" dirty="0">
                <a:solidFill>
                  <a:srgbClr val="000000"/>
                </a:solidFill>
                <a:latin typeface="Minion Pro"/>
                <a:cs typeface="Minion Pro"/>
              </a:rPr>
              <a:t> Rôle du système moteur lors de la compréhension de la parole dans un environnement bruyant</a:t>
            </a: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Projet de recherche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9749" y="3059805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rgbClr val="1F497D"/>
                </a:solidFill>
                <a:latin typeface="Minion Pro"/>
                <a:cs typeface="Minion Pro"/>
              </a:rPr>
              <a:t>Application clinique : </a:t>
            </a:r>
            <a:r>
              <a:rPr lang="fr-FR" sz="2400" dirty="0">
                <a:solidFill>
                  <a:srgbClr val="000000"/>
                </a:solidFill>
                <a:latin typeface="Minion Pro"/>
                <a:cs typeface="Minion Pro"/>
              </a:rPr>
              <a:t>Améliorer la compréhension de la parole chez l’implanté cochléaire</a:t>
            </a:r>
          </a:p>
        </p:txBody>
      </p:sp>
    </p:spTree>
    <p:extLst>
      <p:ext uri="{BB962C8B-B14F-4D97-AF65-F5344CB8AC3E}">
        <p14:creationId xmlns:p14="http://schemas.microsoft.com/office/powerpoint/2010/main" val="65637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 txBox="1">
            <a:spLocks/>
          </p:cNvSpPr>
          <p:nvPr/>
        </p:nvSpPr>
        <p:spPr>
          <a:xfrm>
            <a:off x="420183" y="1094695"/>
            <a:ext cx="8303633" cy="80329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2001-2005	Etudes de Physiologie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(licence/master 1)</a:t>
            </a:r>
          </a:p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2005-2007	Etudes de Sciences Cognitives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(master)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Parcours – Benjamin Morillon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18274" y="2068198"/>
            <a:ext cx="8303633" cy="114903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2007-2011	Doctorat de Neurosciences Cognitives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(Inserm U960, ENS Paris)</a:t>
            </a:r>
          </a:p>
          <a:p>
            <a:pPr lvl="1" algn="just">
              <a:lnSpc>
                <a:spcPct val="120000"/>
              </a:lnSpc>
            </a:pPr>
            <a:r>
              <a:rPr lang="fr-FR" sz="1800" dirty="0">
                <a:solidFill>
                  <a:srgbClr val="A6A6A6"/>
                </a:solidFill>
                <a:latin typeface="Minion Pro"/>
                <a:cs typeface="Minion Pro"/>
              </a:rPr>
              <a:t>	</a:t>
            </a: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				</a:t>
            </a:r>
            <a:r>
              <a:rPr lang="fr-FR" sz="1600" i="1" dirty="0" smtClean="0">
                <a:solidFill>
                  <a:srgbClr val="A6A6A6"/>
                </a:solidFill>
                <a:latin typeface="Minion Pro"/>
                <a:cs typeface="Minion Pro"/>
              </a:rPr>
              <a:t>Équipe d’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 Anne-Lise Giraud</a:t>
            </a:r>
          </a:p>
          <a:p>
            <a:pPr lvl="1" algn="just">
              <a:lnSpc>
                <a:spcPct val="120000"/>
              </a:lnSpc>
            </a:pPr>
            <a:r>
              <a:rPr lang="fr-FR" sz="1600" i="1" dirty="0" smtClean="0">
                <a:solidFill>
                  <a:srgbClr val="A6A6A6"/>
                </a:solidFill>
                <a:latin typeface="Minion Pro"/>
                <a:cs typeface="Minion Pro"/>
              </a:rPr>
              <a:t>					Thème :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Rôle des oscillations corticales dans le traitement de la parole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654" y="3379773"/>
            <a:ext cx="8303633" cy="114903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2012-2014</a:t>
            </a: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	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Chercheur post-doctorant 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(Université Columbia, New</a:t>
            </a:r>
            <a:r>
              <a:rPr lang="fr-FR" sz="1600" dirty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York)</a:t>
            </a:r>
            <a:endParaRPr lang="fr-FR" sz="1600" dirty="0">
              <a:solidFill>
                <a:srgbClr val="000000"/>
              </a:solidFill>
              <a:latin typeface="Minion Pro"/>
              <a:cs typeface="Minion Pro"/>
            </a:endParaRPr>
          </a:p>
          <a:p>
            <a:pPr lvl="1" algn="just">
              <a:lnSpc>
                <a:spcPct val="120000"/>
              </a:lnSpc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					</a:t>
            </a:r>
            <a:r>
              <a:rPr lang="fr-FR" sz="1600" i="1" dirty="0">
                <a:solidFill>
                  <a:srgbClr val="000000"/>
                </a:solidFill>
                <a:latin typeface="Minion Pro"/>
                <a:cs typeface="Minion Pro"/>
              </a:rPr>
              <a:t>Équipe </a:t>
            </a:r>
            <a:r>
              <a:rPr lang="fr-FR" sz="1600" i="1" dirty="0" smtClean="0">
                <a:solidFill>
                  <a:srgbClr val="000000"/>
                </a:solidFill>
                <a:latin typeface="Minion Pro"/>
                <a:cs typeface="Minion Pro"/>
              </a:rPr>
              <a:t>de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 Charles E. Schroeder</a:t>
            </a:r>
            <a:endParaRPr lang="fr-FR" sz="1600" dirty="0">
              <a:solidFill>
                <a:srgbClr val="000000"/>
              </a:solidFill>
              <a:latin typeface="Minion Pro"/>
              <a:cs typeface="Minion Pro"/>
            </a:endParaRPr>
          </a:p>
          <a:p>
            <a:pPr lvl="1" algn="just">
              <a:lnSpc>
                <a:spcPct val="120000"/>
              </a:lnSpc>
            </a:pPr>
            <a:r>
              <a:rPr lang="fr-FR" sz="1600" i="1" dirty="0">
                <a:solidFill>
                  <a:srgbClr val="000000"/>
                </a:solidFill>
                <a:latin typeface="Minion Pro"/>
                <a:cs typeface="Minion Pro"/>
              </a:rPr>
              <a:t>					Thème : 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Rôle du système moteur en audition</a:t>
            </a:r>
            <a:endParaRPr lang="fr-FR" sz="16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142395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/>
          </p:cNvSpPr>
          <p:nvPr/>
        </p:nvSpPr>
        <p:spPr>
          <a:xfrm>
            <a:off x="305700" y="4271725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rgbClr val="A6A6A6"/>
                </a:solidFill>
                <a:latin typeface="Minion Pro"/>
                <a:cs typeface="Minion Pro"/>
              </a:rPr>
              <a:t>Prédictions </a:t>
            </a:r>
            <a:r>
              <a:rPr lang="fr-FR" sz="2400" dirty="0" smtClean="0">
                <a:solidFill>
                  <a:srgbClr val="A6A6A6"/>
                </a:solidFill>
                <a:latin typeface="Minion Pro"/>
                <a:cs typeface="Minion Pro"/>
              </a:rPr>
              <a:t>multiples : </a:t>
            </a:r>
            <a:r>
              <a:rPr lang="fr-FR" sz="2400" dirty="0">
                <a:solidFill>
                  <a:srgbClr val="A6A6A6"/>
                </a:solidFill>
                <a:latin typeface="Minion Pro"/>
                <a:cs typeface="Minion Pro"/>
              </a:rPr>
              <a:t>Interaction entre information temporelle et spectrale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05700" y="1862198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chemeClr val="tx2"/>
                </a:solidFill>
                <a:latin typeface="Minion Pro"/>
                <a:cs typeface="Minion Pro"/>
              </a:rPr>
              <a:t>Généralisation écologique :</a:t>
            </a:r>
            <a:r>
              <a:rPr lang="fr-FR" sz="2400" dirty="0">
                <a:solidFill>
                  <a:srgbClr val="000000"/>
                </a:solidFill>
                <a:latin typeface="Minion Pro"/>
                <a:cs typeface="Minion Pro"/>
              </a:rPr>
              <a:t> Rôle du système moteur lors de la compréhension de la parole dans un environnement bruyant</a:t>
            </a: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Projet de recherche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9749" y="3059805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rgbClr val="A6A6A6"/>
                </a:solidFill>
                <a:latin typeface="Minion Pro"/>
                <a:cs typeface="Minion Pro"/>
              </a:rPr>
              <a:t>Application clinique : Améliorer la compréhension de la parole chez l’implanté cochléaire</a:t>
            </a:r>
          </a:p>
        </p:txBody>
      </p:sp>
    </p:spTree>
    <p:extLst>
      <p:ext uri="{BB962C8B-B14F-4D97-AF65-F5344CB8AC3E}">
        <p14:creationId xmlns:p14="http://schemas.microsoft.com/office/powerpoint/2010/main" val="350159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Comprendre la </a:t>
            </a:r>
            <a:r>
              <a:rPr lang="fr-FR" sz="2800" dirty="0">
                <a:solidFill>
                  <a:srgbClr val="000000"/>
                </a:solidFill>
                <a:latin typeface="Minion Pro"/>
                <a:cs typeface="Minion Pro"/>
              </a:rPr>
              <a:t>parole dans </a:t>
            </a: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le bruit</a:t>
            </a:r>
          </a:p>
          <a:p>
            <a:pPr algn="ctr">
              <a:lnSpc>
                <a:spcPct val="120000"/>
              </a:lnSpc>
            </a:pPr>
            <a:endParaRPr lang="fr-FR" sz="20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501330" y="710665"/>
            <a:ext cx="264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dirty="0" err="1" smtClean="0">
                <a:solidFill>
                  <a:schemeClr val="accent1">
                    <a:lumMod val="50000"/>
                  </a:schemeClr>
                </a:solidFill>
              </a:rPr>
              <a:t>Daniele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 Schön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5577422" y="6010318"/>
            <a:ext cx="3532154" cy="74011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Mesgarani &amp; Chang,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2012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Schroeder &amp;Wyart,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Schön &amp; Tillmann,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NYAS, 2015</a:t>
            </a:r>
            <a:endParaRPr lang="fr-FR" sz="1200" i="1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34" name="Grouper 33"/>
          <p:cNvGrpSpPr/>
          <p:nvPr/>
        </p:nvGrpSpPr>
        <p:grpSpPr>
          <a:xfrm>
            <a:off x="340200" y="1321737"/>
            <a:ext cx="2489227" cy="1037032"/>
            <a:chOff x="340200" y="1299057"/>
            <a:chExt cx="2489227" cy="1037032"/>
          </a:xfrm>
        </p:grpSpPr>
        <p:sp>
          <p:nvSpPr>
            <p:cNvPr id="35" name="ZoneTexte 34"/>
            <p:cNvSpPr txBox="1"/>
            <p:nvPr/>
          </p:nvSpPr>
          <p:spPr>
            <a:xfrm>
              <a:off x="787567" y="1299057"/>
              <a:ext cx="1621571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Signal acoustique</a:t>
              </a:r>
            </a:p>
          </p:txBody>
        </p:sp>
        <p:pic>
          <p:nvPicPr>
            <p:cNvPr id="36" name="Image 35"/>
            <p:cNvPicPr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929" b="100000" l="1384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0200" y="1645762"/>
              <a:ext cx="2489227" cy="690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2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Comprendre la </a:t>
            </a:r>
            <a:r>
              <a:rPr lang="fr-FR" sz="2800" dirty="0">
                <a:solidFill>
                  <a:srgbClr val="000000"/>
                </a:solidFill>
                <a:latin typeface="Minion Pro"/>
                <a:cs typeface="Minion Pro"/>
              </a:rPr>
              <a:t>parole dans </a:t>
            </a: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le bruit</a:t>
            </a:r>
          </a:p>
          <a:p>
            <a:pPr algn="ctr">
              <a:lnSpc>
                <a:spcPct val="120000"/>
              </a:lnSpc>
            </a:pPr>
            <a:endParaRPr lang="fr-FR" sz="20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501330" y="710665"/>
            <a:ext cx="264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dirty="0" err="1" smtClean="0">
                <a:solidFill>
                  <a:schemeClr val="accent1">
                    <a:lumMod val="50000"/>
                  </a:schemeClr>
                </a:solidFill>
              </a:rPr>
              <a:t>Daniele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 Schön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Image 6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919">
                        <a14:foregroundMark x1="89550" y1="34483" x2="89550" y2="34483"/>
                        <a14:backgroundMark x1="89910" y1="17241" x2="89910" y2="17241"/>
                        <a14:backgroundMark x1="68829" y1="10345" x2="68829" y2="10345"/>
                        <a14:backgroundMark x1="3964" y1="17241" x2="3964" y2="17241"/>
                        <a14:backgroundMark x1="42703" y1="82759" x2="42703" y2="82759"/>
                        <a14:backgroundMark x1="26486" y1="86207" x2="26486" y2="86207"/>
                        <a14:backgroundMark x1="26126" y1="10345" x2="26126" y2="10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2000" y="1667308"/>
            <a:ext cx="2520000" cy="714141"/>
          </a:xfrm>
          <a:prstGeom prst="rect">
            <a:avLst/>
          </a:prstGeom>
        </p:spPr>
      </p:pic>
      <p:grpSp>
        <p:nvGrpSpPr>
          <p:cNvPr id="22" name="Grouper 21"/>
          <p:cNvGrpSpPr/>
          <p:nvPr/>
        </p:nvGrpSpPr>
        <p:grpSpPr>
          <a:xfrm>
            <a:off x="340200" y="1321737"/>
            <a:ext cx="2489227" cy="1037032"/>
            <a:chOff x="340200" y="1299057"/>
            <a:chExt cx="2489227" cy="1037032"/>
          </a:xfrm>
        </p:grpSpPr>
        <p:sp>
          <p:nvSpPr>
            <p:cNvPr id="11" name="ZoneTexte 10"/>
            <p:cNvSpPr txBox="1"/>
            <p:nvPr/>
          </p:nvSpPr>
          <p:spPr>
            <a:xfrm>
              <a:off x="787567" y="1299057"/>
              <a:ext cx="1621571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Signal acoustique</a:t>
              </a:r>
            </a:p>
          </p:txBody>
        </p:sp>
        <p:pic>
          <p:nvPicPr>
            <p:cNvPr id="21" name="Image 20"/>
            <p:cNvPicPr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929" b="100000" l="1384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0200" y="1645762"/>
              <a:ext cx="2489227" cy="690327"/>
            </a:xfrm>
            <a:prstGeom prst="rect">
              <a:avLst/>
            </a:prstGeom>
          </p:spPr>
        </p:pic>
      </p:grpSp>
      <p:sp>
        <p:nvSpPr>
          <p:cNvPr id="23" name="Rectangle à coins arrondis 22"/>
          <p:cNvSpPr/>
          <p:nvPr/>
        </p:nvSpPr>
        <p:spPr>
          <a:xfrm>
            <a:off x="5577422" y="6010318"/>
            <a:ext cx="3532154" cy="74011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Mesgarani &amp; Chang,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2012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Schroeder &amp;Wyart,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Schön &amp; Tillmann,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NYAS, 2015</a:t>
            </a:r>
            <a:endParaRPr lang="fr-FR" sz="1200" i="1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40172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Comprendre la </a:t>
            </a:r>
            <a:r>
              <a:rPr lang="fr-FR" sz="2800" dirty="0">
                <a:solidFill>
                  <a:srgbClr val="000000"/>
                </a:solidFill>
                <a:latin typeface="Minion Pro"/>
                <a:cs typeface="Minion Pro"/>
              </a:rPr>
              <a:t>parole dans </a:t>
            </a: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le bruit</a:t>
            </a:r>
          </a:p>
          <a:p>
            <a:pPr algn="ctr">
              <a:lnSpc>
                <a:spcPct val="120000"/>
              </a:lnSpc>
            </a:pPr>
            <a:endParaRPr lang="fr-FR" sz="20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501330" y="710665"/>
            <a:ext cx="264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dirty="0" err="1" smtClean="0">
                <a:solidFill>
                  <a:schemeClr val="accent1">
                    <a:lumMod val="50000"/>
                  </a:schemeClr>
                </a:solidFill>
              </a:rPr>
              <a:t>Daniele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 Schön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Grouper 8"/>
          <p:cNvGrpSpPr/>
          <p:nvPr/>
        </p:nvGrpSpPr>
        <p:grpSpPr>
          <a:xfrm>
            <a:off x="6186127" y="1322871"/>
            <a:ext cx="2520000" cy="995555"/>
            <a:chOff x="2384559" y="905072"/>
            <a:chExt cx="2520000" cy="995555"/>
          </a:xfrm>
        </p:grpSpPr>
        <p:pic>
          <p:nvPicPr>
            <p:cNvPr id="2" name="Image 1"/>
            <p:cNvPicPr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52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4559" y="1180628"/>
              <a:ext cx="2520000" cy="719999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2781127" y="905072"/>
              <a:ext cx="1672253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Locuteur d’intérêt</a:t>
              </a:r>
            </a:p>
          </p:txBody>
        </p:sp>
      </p:grpSp>
      <p:pic>
        <p:nvPicPr>
          <p:cNvPr id="7" name="Image 6"/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8919">
                        <a14:foregroundMark x1="89550" y1="34483" x2="89550" y2="34483"/>
                        <a14:backgroundMark x1="89910" y1="17241" x2="89910" y2="17241"/>
                        <a14:backgroundMark x1="68829" y1="10345" x2="68829" y2="10345"/>
                        <a14:backgroundMark x1="3964" y1="17241" x2="3964" y2="17241"/>
                        <a14:backgroundMark x1="42703" y1="82759" x2="42703" y2="82759"/>
                        <a14:backgroundMark x1="26486" y1="86207" x2="26486" y2="86207"/>
                        <a14:backgroundMark x1="26126" y1="10345" x2="26126" y2="10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2000" y="1667308"/>
            <a:ext cx="2520000" cy="714141"/>
          </a:xfrm>
          <a:prstGeom prst="rect">
            <a:avLst/>
          </a:prstGeom>
        </p:spPr>
      </p:pic>
      <p:grpSp>
        <p:nvGrpSpPr>
          <p:cNvPr id="22" name="Grouper 21"/>
          <p:cNvGrpSpPr/>
          <p:nvPr/>
        </p:nvGrpSpPr>
        <p:grpSpPr>
          <a:xfrm>
            <a:off x="340200" y="1321737"/>
            <a:ext cx="2489227" cy="1037032"/>
            <a:chOff x="340200" y="1299057"/>
            <a:chExt cx="2489227" cy="1037032"/>
          </a:xfrm>
        </p:grpSpPr>
        <p:sp>
          <p:nvSpPr>
            <p:cNvPr id="11" name="ZoneTexte 10"/>
            <p:cNvSpPr txBox="1"/>
            <p:nvPr/>
          </p:nvSpPr>
          <p:spPr>
            <a:xfrm>
              <a:off x="787567" y="1299057"/>
              <a:ext cx="1621571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Signal acoustique</a:t>
              </a:r>
            </a:p>
          </p:txBody>
        </p:sp>
        <p:pic>
          <p:nvPicPr>
            <p:cNvPr id="21" name="Image 20"/>
            <p:cNvPicPr>
              <a:picLocks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29" b="100000" l="1384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0200" y="1645762"/>
              <a:ext cx="2489227" cy="690327"/>
            </a:xfrm>
            <a:prstGeom prst="rect">
              <a:avLst/>
            </a:prstGeom>
          </p:spPr>
        </p:pic>
      </p:grpSp>
      <p:sp>
        <p:nvSpPr>
          <p:cNvPr id="23" name="Rectangle à coins arrondis 22"/>
          <p:cNvSpPr/>
          <p:nvPr/>
        </p:nvSpPr>
        <p:spPr>
          <a:xfrm>
            <a:off x="5577422" y="6010318"/>
            <a:ext cx="3532154" cy="74011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Mesgarani &amp; Chang,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2012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Schroeder &amp;Wyart,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Schön &amp; Tillmann,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NYAS, 2015</a:t>
            </a:r>
            <a:endParaRPr lang="fr-FR" sz="1200" i="1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34" name="Grouper 33"/>
          <p:cNvGrpSpPr/>
          <p:nvPr/>
        </p:nvGrpSpPr>
        <p:grpSpPr>
          <a:xfrm>
            <a:off x="6186127" y="2274630"/>
            <a:ext cx="2520000" cy="970893"/>
            <a:chOff x="6186127" y="2274630"/>
            <a:chExt cx="2520000" cy="970893"/>
          </a:xfrm>
        </p:grpSpPr>
        <p:pic>
          <p:nvPicPr>
            <p:cNvPr id="35" name="Image 34"/>
            <p:cNvPicPr>
              <a:picLocks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77" b="100000" l="410" r="9863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86127" y="2525523"/>
              <a:ext cx="2520000" cy="720000"/>
            </a:xfrm>
            <a:prstGeom prst="rect">
              <a:avLst/>
            </a:prstGeom>
          </p:spPr>
        </p:pic>
        <p:sp>
          <p:nvSpPr>
            <p:cNvPr id="36" name="ZoneTexte 35"/>
            <p:cNvSpPr txBox="1"/>
            <p:nvPr/>
          </p:nvSpPr>
          <p:spPr>
            <a:xfrm>
              <a:off x="6332627" y="2274630"/>
              <a:ext cx="2172390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Locuteur de non-intérêt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2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Comprendre la </a:t>
            </a:r>
            <a:r>
              <a:rPr lang="fr-FR" sz="2800" dirty="0">
                <a:solidFill>
                  <a:srgbClr val="000000"/>
                </a:solidFill>
                <a:latin typeface="Minion Pro"/>
                <a:cs typeface="Minion Pro"/>
              </a:rPr>
              <a:t>parole dans </a:t>
            </a: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le bruit</a:t>
            </a:r>
          </a:p>
          <a:p>
            <a:pPr algn="ctr">
              <a:lnSpc>
                <a:spcPct val="120000"/>
              </a:lnSpc>
            </a:pPr>
            <a:endParaRPr lang="fr-FR" sz="20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501330" y="710665"/>
            <a:ext cx="264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dirty="0" err="1" smtClean="0">
                <a:solidFill>
                  <a:schemeClr val="accent1">
                    <a:lumMod val="50000"/>
                  </a:schemeClr>
                </a:solidFill>
              </a:rPr>
              <a:t>Daniele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 Schön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Grouper 8"/>
          <p:cNvGrpSpPr/>
          <p:nvPr/>
        </p:nvGrpSpPr>
        <p:grpSpPr>
          <a:xfrm>
            <a:off x="6186127" y="1322871"/>
            <a:ext cx="2520000" cy="995555"/>
            <a:chOff x="2384559" y="905072"/>
            <a:chExt cx="2520000" cy="995555"/>
          </a:xfrm>
        </p:grpSpPr>
        <p:pic>
          <p:nvPicPr>
            <p:cNvPr id="2" name="Image 1"/>
            <p:cNvPicPr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52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4559" y="1180628"/>
              <a:ext cx="2520000" cy="719999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2781127" y="905072"/>
              <a:ext cx="1672253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Locuteur d’intérêt</a:t>
              </a:r>
            </a:p>
          </p:txBody>
        </p:sp>
      </p:grpSp>
      <p:pic>
        <p:nvPicPr>
          <p:cNvPr id="7" name="Image 6"/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8919">
                        <a14:foregroundMark x1="89550" y1="34483" x2="89550" y2="34483"/>
                        <a14:backgroundMark x1="89910" y1="17241" x2="89910" y2="17241"/>
                        <a14:backgroundMark x1="68829" y1="10345" x2="68829" y2="10345"/>
                        <a14:backgroundMark x1="3964" y1="17241" x2="3964" y2="17241"/>
                        <a14:backgroundMark x1="42703" y1="82759" x2="42703" y2="82759"/>
                        <a14:backgroundMark x1="26486" y1="86207" x2="26486" y2="86207"/>
                        <a14:backgroundMark x1="26126" y1="10345" x2="26126" y2="10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2000" y="1667308"/>
            <a:ext cx="2520000" cy="714141"/>
          </a:xfrm>
          <a:prstGeom prst="rect">
            <a:avLst/>
          </a:prstGeom>
        </p:spPr>
      </p:pic>
      <p:grpSp>
        <p:nvGrpSpPr>
          <p:cNvPr id="22" name="Grouper 21"/>
          <p:cNvGrpSpPr/>
          <p:nvPr/>
        </p:nvGrpSpPr>
        <p:grpSpPr>
          <a:xfrm>
            <a:off x="340200" y="1321737"/>
            <a:ext cx="2489227" cy="1037032"/>
            <a:chOff x="340200" y="1299057"/>
            <a:chExt cx="2489227" cy="1037032"/>
          </a:xfrm>
        </p:grpSpPr>
        <p:sp>
          <p:nvSpPr>
            <p:cNvPr id="11" name="ZoneTexte 10"/>
            <p:cNvSpPr txBox="1"/>
            <p:nvPr/>
          </p:nvSpPr>
          <p:spPr>
            <a:xfrm>
              <a:off x="787567" y="1299057"/>
              <a:ext cx="1621571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Signal acoustique</a:t>
              </a:r>
            </a:p>
          </p:txBody>
        </p:sp>
        <p:pic>
          <p:nvPicPr>
            <p:cNvPr id="21" name="Image 20"/>
            <p:cNvPicPr>
              <a:picLocks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29" b="100000" l="1384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0200" y="1645762"/>
              <a:ext cx="2489227" cy="690327"/>
            </a:xfrm>
            <a:prstGeom prst="rect">
              <a:avLst/>
            </a:prstGeom>
          </p:spPr>
        </p:pic>
      </p:grpSp>
      <p:sp>
        <p:nvSpPr>
          <p:cNvPr id="23" name="Rectangle à coins arrondis 22"/>
          <p:cNvSpPr/>
          <p:nvPr/>
        </p:nvSpPr>
        <p:spPr>
          <a:xfrm>
            <a:off x="5577422" y="6010318"/>
            <a:ext cx="3532154" cy="74011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Mesgarani &amp; Chang,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2012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Schroeder &amp;Wyart,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Schön &amp; Tillmann,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NYAS, 2015</a:t>
            </a:r>
            <a:endParaRPr lang="fr-FR" sz="1200" i="1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17" name="Grouper 16"/>
          <p:cNvGrpSpPr/>
          <p:nvPr/>
        </p:nvGrpSpPr>
        <p:grpSpPr>
          <a:xfrm>
            <a:off x="1503533" y="2699317"/>
            <a:ext cx="6397288" cy="3040748"/>
            <a:chOff x="1503533" y="2699317"/>
            <a:chExt cx="6397288" cy="3040748"/>
          </a:xfrm>
        </p:grpSpPr>
        <p:grpSp>
          <p:nvGrpSpPr>
            <p:cNvPr id="26" name="Grouper 25"/>
            <p:cNvGrpSpPr>
              <a:grpSpLocks noChangeAspect="1"/>
            </p:cNvGrpSpPr>
            <p:nvPr/>
          </p:nvGrpSpPr>
          <p:grpSpPr>
            <a:xfrm>
              <a:off x="1503533" y="2699317"/>
              <a:ext cx="4303563" cy="3040748"/>
              <a:chOff x="4272103" y="532998"/>
              <a:chExt cx="4182170" cy="2954973"/>
            </a:xfrm>
          </p:grpSpPr>
          <p:pic>
            <p:nvPicPr>
              <p:cNvPr id="28" name="Image 27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171717"/>
                  </a:clrFrom>
                  <a:clrTo>
                    <a:srgbClr val="171717">
                      <a:alpha val="0"/>
                    </a:srgbClr>
                  </a:clrTo>
                </a:clrChange>
                <a:alphaModFix amt="25000"/>
              </a:blip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29" name="Grouper 28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38" name="Flèche courbée vers la droite 37"/>
            <p:cNvSpPr>
              <a:spLocks noChangeAspect="1"/>
            </p:cNvSpPr>
            <p:nvPr/>
          </p:nvSpPr>
          <p:spPr>
            <a:xfrm rot="17711811" flipV="1">
              <a:off x="4865692" y="4126175"/>
              <a:ext cx="562007" cy="1435545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39" name="Image 38" descr="F1_wav+env.tiff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832000" y="4328647"/>
              <a:ext cx="2068821" cy="917332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944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0251" y="3539253"/>
            <a:ext cx="1655999" cy="720000"/>
          </a:xfrm>
          <a:prstGeom prst="rect">
            <a:avLst/>
          </a:prstGeom>
        </p:spPr>
      </p:pic>
      <p:grpSp>
        <p:nvGrpSpPr>
          <p:cNvPr id="5" name="Grouper 4"/>
          <p:cNvGrpSpPr/>
          <p:nvPr/>
        </p:nvGrpSpPr>
        <p:grpSpPr>
          <a:xfrm>
            <a:off x="6186127" y="2274630"/>
            <a:ext cx="2520000" cy="970893"/>
            <a:chOff x="6186127" y="2274630"/>
            <a:chExt cx="2520000" cy="970893"/>
          </a:xfrm>
        </p:grpSpPr>
        <p:pic>
          <p:nvPicPr>
            <p:cNvPr id="4" name="Image 3"/>
            <p:cNvPicPr>
              <a:picLocks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977" b="100000" l="410" r="9863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86127" y="2525523"/>
              <a:ext cx="2520000" cy="720000"/>
            </a:xfrm>
            <a:prstGeom prst="rect">
              <a:avLst/>
            </a:prstGeom>
          </p:spPr>
        </p:pic>
        <p:sp>
          <p:nvSpPr>
            <p:cNvPr id="34" name="ZoneTexte 33"/>
            <p:cNvSpPr txBox="1"/>
            <p:nvPr/>
          </p:nvSpPr>
          <p:spPr>
            <a:xfrm>
              <a:off x="6332627" y="2274630"/>
              <a:ext cx="2172390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Locuteur de non-intérêt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2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Comprendre la </a:t>
            </a:r>
            <a:r>
              <a:rPr lang="fr-FR" sz="2800" dirty="0">
                <a:solidFill>
                  <a:srgbClr val="000000"/>
                </a:solidFill>
                <a:latin typeface="Minion Pro"/>
                <a:cs typeface="Minion Pro"/>
              </a:rPr>
              <a:t>parole dans </a:t>
            </a: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le bruit</a:t>
            </a:r>
          </a:p>
          <a:p>
            <a:pPr algn="ctr">
              <a:lnSpc>
                <a:spcPct val="120000"/>
              </a:lnSpc>
            </a:pPr>
            <a:endParaRPr lang="fr-FR" sz="20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501330" y="710665"/>
            <a:ext cx="264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dirty="0" err="1" smtClean="0">
                <a:solidFill>
                  <a:schemeClr val="accent1">
                    <a:lumMod val="50000"/>
                  </a:schemeClr>
                </a:solidFill>
              </a:rPr>
              <a:t>Daniele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 Schön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Grouper 8"/>
          <p:cNvGrpSpPr/>
          <p:nvPr/>
        </p:nvGrpSpPr>
        <p:grpSpPr>
          <a:xfrm>
            <a:off x="6186127" y="1322871"/>
            <a:ext cx="2520000" cy="995555"/>
            <a:chOff x="2384559" y="905072"/>
            <a:chExt cx="2520000" cy="995555"/>
          </a:xfrm>
        </p:grpSpPr>
        <p:pic>
          <p:nvPicPr>
            <p:cNvPr id="2" name="Image 1"/>
            <p:cNvPicPr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52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4559" y="1180628"/>
              <a:ext cx="2520000" cy="719999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2781127" y="905072"/>
              <a:ext cx="1672253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Locuteur d’intérêt</a:t>
              </a:r>
            </a:p>
          </p:txBody>
        </p:sp>
      </p:grpSp>
      <p:pic>
        <p:nvPicPr>
          <p:cNvPr id="7" name="Image 6"/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8919">
                        <a14:foregroundMark x1="89550" y1="34483" x2="89550" y2="34483"/>
                        <a14:backgroundMark x1="89910" y1="17241" x2="89910" y2="17241"/>
                        <a14:backgroundMark x1="68829" y1="10345" x2="68829" y2="10345"/>
                        <a14:backgroundMark x1="3964" y1="17241" x2="3964" y2="17241"/>
                        <a14:backgroundMark x1="42703" y1="82759" x2="42703" y2="82759"/>
                        <a14:backgroundMark x1="26486" y1="86207" x2="26486" y2="86207"/>
                        <a14:backgroundMark x1="26126" y1="10345" x2="26126" y2="10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2000" y="1667308"/>
            <a:ext cx="2520000" cy="714141"/>
          </a:xfrm>
          <a:prstGeom prst="rect">
            <a:avLst/>
          </a:prstGeom>
        </p:spPr>
      </p:pic>
      <p:grpSp>
        <p:nvGrpSpPr>
          <p:cNvPr id="22" name="Grouper 21"/>
          <p:cNvGrpSpPr/>
          <p:nvPr/>
        </p:nvGrpSpPr>
        <p:grpSpPr>
          <a:xfrm>
            <a:off x="340200" y="1321737"/>
            <a:ext cx="2489227" cy="1037032"/>
            <a:chOff x="340200" y="1299057"/>
            <a:chExt cx="2489227" cy="1037032"/>
          </a:xfrm>
        </p:grpSpPr>
        <p:sp>
          <p:nvSpPr>
            <p:cNvPr id="11" name="ZoneTexte 10"/>
            <p:cNvSpPr txBox="1"/>
            <p:nvPr/>
          </p:nvSpPr>
          <p:spPr>
            <a:xfrm>
              <a:off x="787567" y="1299057"/>
              <a:ext cx="1621571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Signal acoustique</a:t>
              </a:r>
            </a:p>
          </p:txBody>
        </p:sp>
        <p:pic>
          <p:nvPicPr>
            <p:cNvPr id="21" name="Image 20"/>
            <p:cNvPicPr>
              <a:picLocks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29" b="100000" l="1384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0200" y="1645762"/>
              <a:ext cx="2489227" cy="690327"/>
            </a:xfrm>
            <a:prstGeom prst="rect">
              <a:avLst/>
            </a:prstGeom>
          </p:spPr>
        </p:pic>
      </p:grpSp>
      <p:sp>
        <p:nvSpPr>
          <p:cNvPr id="23" name="Rectangle à coins arrondis 22"/>
          <p:cNvSpPr/>
          <p:nvPr/>
        </p:nvSpPr>
        <p:spPr>
          <a:xfrm>
            <a:off x="5577422" y="6010318"/>
            <a:ext cx="3532154" cy="74011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Mesgarani &amp; Chang,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2012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Schroeder &amp;Wyart,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Schön &amp; Tillmann,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NYAS, 2015</a:t>
            </a:r>
            <a:endParaRPr lang="fr-FR" sz="1200" i="1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17" name="Grouper 16"/>
          <p:cNvGrpSpPr/>
          <p:nvPr/>
        </p:nvGrpSpPr>
        <p:grpSpPr>
          <a:xfrm>
            <a:off x="1503533" y="2699317"/>
            <a:ext cx="6397288" cy="3040748"/>
            <a:chOff x="1503533" y="2699317"/>
            <a:chExt cx="6397288" cy="3040748"/>
          </a:xfrm>
        </p:grpSpPr>
        <p:grpSp>
          <p:nvGrpSpPr>
            <p:cNvPr id="26" name="Grouper 25"/>
            <p:cNvGrpSpPr>
              <a:grpSpLocks noChangeAspect="1"/>
            </p:cNvGrpSpPr>
            <p:nvPr/>
          </p:nvGrpSpPr>
          <p:grpSpPr>
            <a:xfrm>
              <a:off x="1503533" y="2699317"/>
              <a:ext cx="4303563" cy="3040748"/>
              <a:chOff x="4272103" y="532998"/>
              <a:chExt cx="4182170" cy="2954973"/>
            </a:xfrm>
          </p:grpSpPr>
          <p:pic>
            <p:nvPicPr>
              <p:cNvPr id="28" name="Image 27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171717"/>
                  </a:clrFrom>
                  <a:clrTo>
                    <a:srgbClr val="171717">
                      <a:alpha val="0"/>
                    </a:srgbClr>
                  </a:clrTo>
                </a:clrChange>
                <a:alphaModFix amt="25000"/>
              </a:blip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29" name="Grouper 28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38" name="Flèche courbée vers la droite 37"/>
            <p:cNvSpPr>
              <a:spLocks noChangeAspect="1"/>
            </p:cNvSpPr>
            <p:nvPr/>
          </p:nvSpPr>
          <p:spPr>
            <a:xfrm rot="17711811" flipV="1">
              <a:off x="4865692" y="4126175"/>
              <a:ext cx="562007" cy="1435545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39" name="Image 38" descr="F1_wav+env.tiff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832000" y="4328647"/>
              <a:ext cx="2068821" cy="917332"/>
            </a:xfrm>
            <a:prstGeom prst="rect">
              <a:avLst/>
            </a:prstGeom>
          </p:spPr>
        </p:pic>
      </p:grpSp>
      <p:grpSp>
        <p:nvGrpSpPr>
          <p:cNvPr id="34" name="Grouper 33"/>
          <p:cNvGrpSpPr/>
          <p:nvPr/>
        </p:nvGrpSpPr>
        <p:grpSpPr>
          <a:xfrm>
            <a:off x="3927050" y="3438903"/>
            <a:ext cx="1627679" cy="915740"/>
            <a:chOff x="3927050" y="3280143"/>
            <a:chExt cx="1627679" cy="915740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8592" l="0" r="952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7050" y="3280143"/>
              <a:ext cx="1627679" cy="692007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231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7050" y="3873500"/>
              <a:ext cx="1569200" cy="322383"/>
            </a:xfrm>
            <a:prstGeom prst="rect">
              <a:avLst/>
            </a:prstGeom>
          </p:spPr>
        </p:pic>
      </p:grpSp>
      <p:sp>
        <p:nvSpPr>
          <p:cNvPr id="37" name="Flèche courbée vers la droite 36"/>
          <p:cNvSpPr>
            <a:spLocks noChangeAspect="1"/>
          </p:cNvSpPr>
          <p:nvPr/>
        </p:nvSpPr>
        <p:spPr>
          <a:xfrm rot="192841">
            <a:off x="3343387" y="2912438"/>
            <a:ext cx="553212" cy="1101770"/>
          </a:xfrm>
          <a:prstGeom prst="curvedRightArrow">
            <a:avLst/>
          </a:prstGeom>
          <a:solidFill>
            <a:srgbClr val="FF0000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0" name="Grouper 39"/>
          <p:cNvGrpSpPr/>
          <p:nvPr/>
        </p:nvGrpSpPr>
        <p:grpSpPr>
          <a:xfrm>
            <a:off x="6186127" y="2274630"/>
            <a:ext cx="2520000" cy="970893"/>
            <a:chOff x="6186127" y="2274630"/>
            <a:chExt cx="2520000" cy="970893"/>
          </a:xfrm>
        </p:grpSpPr>
        <p:pic>
          <p:nvPicPr>
            <p:cNvPr id="41" name="Image 40"/>
            <p:cNvPicPr>
              <a:picLocks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6977" b="100000" l="410" r="9863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86127" y="2525523"/>
              <a:ext cx="2520000" cy="720000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6332627" y="2274630"/>
              <a:ext cx="2172390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Locuteur de non-intérêt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2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Comprendre la </a:t>
            </a:r>
            <a:r>
              <a:rPr lang="fr-FR" sz="2800" dirty="0">
                <a:solidFill>
                  <a:srgbClr val="000000"/>
                </a:solidFill>
                <a:latin typeface="Minion Pro"/>
                <a:cs typeface="Minion Pro"/>
              </a:rPr>
              <a:t>parole dans </a:t>
            </a: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le bruit</a:t>
            </a:r>
          </a:p>
          <a:p>
            <a:pPr algn="ctr">
              <a:lnSpc>
                <a:spcPct val="120000"/>
              </a:lnSpc>
            </a:pPr>
            <a:endParaRPr lang="fr-FR" sz="20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501330" y="710665"/>
            <a:ext cx="264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dirty="0" err="1" smtClean="0">
                <a:solidFill>
                  <a:schemeClr val="accent1">
                    <a:lumMod val="50000"/>
                  </a:schemeClr>
                </a:solidFill>
              </a:rPr>
              <a:t>Daniele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 Schön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Grouper 8"/>
          <p:cNvGrpSpPr/>
          <p:nvPr/>
        </p:nvGrpSpPr>
        <p:grpSpPr>
          <a:xfrm>
            <a:off x="6186127" y="1322871"/>
            <a:ext cx="2520000" cy="995555"/>
            <a:chOff x="2384559" y="905072"/>
            <a:chExt cx="2520000" cy="995555"/>
          </a:xfrm>
        </p:grpSpPr>
        <p:pic>
          <p:nvPicPr>
            <p:cNvPr id="2" name="Image 1"/>
            <p:cNvPicPr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52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4559" y="1180628"/>
              <a:ext cx="2520000" cy="719999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2781127" y="905072"/>
              <a:ext cx="1672253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Locuteur d’intérêt</a:t>
              </a:r>
            </a:p>
          </p:txBody>
        </p:sp>
      </p:grpSp>
      <p:pic>
        <p:nvPicPr>
          <p:cNvPr id="7" name="Image 6"/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8919">
                        <a14:foregroundMark x1="89550" y1="34483" x2="89550" y2="34483"/>
                        <a14:backgroundMark x1="89910" y1="17241" x2="89910" y2="17241"/>
                        <a14:backgroundMark x1="68829" y1="10345" x2="68829" y2="10345"/>
                        <a14:backgroundMark x1="3964" y1="17241" x2="3964" y2="17241"/>
                        <a14:backgroundMark x1="42703" y1="82759" x2="42703" y2="82759"/>
                        <a14:backgroundMark x1="26486" y1="86207" x2="26486" y2="86207"/>
                        <a14:backgroundMark x1="26126" y1="10345" x2="26126" y2="10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2000" y="1667308"/>
            <a:ext cx="2520000" cy="714141"/>
          </a:xfrm>
          <a:prstGeom prst="rect">
            <a:avLst/>
          </a:prstGeom>
        </p:spPr>
      </p:pic>
      <p:grpSp>
        <p:nvGrpSpPr>
          <p:cNvPr id="22" name="Grouper 21"/>
          <p:cNvGrpSpPr/>
          <p:nvPr/>
        </p:nvGrpSpPr>
        <p:grpSpPr>
          <a:xfrm>
            <a:off x="340200" y="1321737"/>
            <a:ext cx="2489227" cy="1037032"/>
            <a:chOff x="340200" y="1299057"/>
            <a:chExt cx="2489227" cy="1037032"/>
          </a:xfrm>
        </p:grpSpPr>
        <p:sp>
          <p:nvSpPr>
            <p:cNvPr id="11" name="ZoneTexte 10"/>
            <p:cNvSpPr txBox="1"/>
            <p:nvPr/>
          </p:nvSpPr>
          <p:spPr>
            <a:xfrm>
              <a:off x="787567" y="1299057"/>
              <a:ext cx="1621571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Signal acoustique</a:t>
              </a:r>
            </a:p>
          </p:txBody>
        </p:sp>
        <p:pic>
          <p:nvPicPr>
            <p:cNvPr id="21" name="Image 20"/>
            <p:cNvPicPr>
              <a:picLocks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29" b="100000" l="1384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0200" y="1645762"/>
              <a:ext cx="2489227" cy="690327"/>
            </a:xfrm>
            <a:prstGeom prst="rect">
              <a:avLst/>
            </a:prstGeom>
          </p:spPr>
        </p:pic>
      </p:grpSp>
      <p:sp>
        <p:nvSpPr>
          <p:cNvPr id="23" name="Rectangle à coins arrondis 22"/>
          <p:cNvSpPr/>
          <p:nvPr/>
        </p:nvSpPr>
        <p:spPr>
          <a:xfrm>
            <a:off x="5577422" y="6010318"/>
            <a:ext cx="3532154" cy="74011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Mesgarani &amp; Chang,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2012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Schroeder &amp;Wyart,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Schön &amp; Tillmann,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NYAS, 2015</a:t>
            </a:r>
            <a:endParaRPr lang="fr-FR" sz="1200" i="1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17" name="Grouper 16"/>
          <p:cNvGrpSpPr/>
          <p:nvPr/>
        </p:nvGrpSpPr>
        <p:grpSpPr>
          <a:xfrm>
            <a:off x="1503533" y="2699317"/>
            <a:ext cx="6397288" cy="3040748"/>
            <a:chOff x="1503533" y="2699317"/>
            <a:chExt cx="6397288" cy="3040748"/>
          </a:xfrm>
        </p:grpSpPr>
        <p:grpSp>
          <p:nvGrpSpPr>
            <p:cNvPr id="26" name="Grouper 25"/>
            <p:cNvGrpSpPr>
              <a:grpSpLocks noChangeAspect="1"/>
            </p:cNvGrpSpPr>
            <p:nvPr/>
          </p:nvGrpSpPr>
          <p:grpSpPr>
            <a:xfrm>
              <a:off x="1503533" y="2699317"/>
              <a:ext cx="4303563" cy="3040748"/>
              <a:chOff x="4272103" y="532998"/>
              <a:chExt cx="4182170" cy="2954973"/>
            </a:xfrm>
          </p:grpSpPr>
          <p:pic>
            <p:nvPicPr>
              <p:cNvPr id="28" name="Image 27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171717"/>
                  </a:clrFrom>
                  <a:clrTo>
                    <a:srgbClr val="171717">
                      <a:alpha val="0"/>
                    </a:srgbClr>
                  </a:clrTo>
                </a:clrChange>
                <a:alphaModFix amt="25000"/>
              </a:blip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29" name="Grouper 28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38" name="Flèche courbée vers la droite 37"/>
            <p:cNvSpPr>
              <a:spLocks noChangeAspect="1"/>
            </p:cNvSpPr>
            <p:nvPr/>
          </p:nvSpPr>
          <p:spPr>
            <a:xfrm rot="17711811" flipV="1">
              <a:off x="4865692" y="4126175"/>
              <a:ext cx="562007" cy="1435545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39" name="Image 38" descr="F1_wav+env.tiff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832000" y="4328647"/>
              <a:ext cx="2068821" cy="917332"/>
            </a:xfrm>
            <a:prstGeom prst="rect">
              <a:avLst/>
            </a:prstGeom>
          </p:spPr>
        </p:pic>
      </p:grpSp>
      <p:grpSp>
        <p:nvGrpSpPr>
          <p:cNvPr id="19" name="Grouper 18"/>
          <p:cNvGrpSpPr/>
          <p:nvPr/>
        </p:nvGrpSpPr>
        <p:grpSpPr>
          <a:xfrm>
            <a:off x="1312419" y="2960248"/>
            <a:ext cx="4265002" cy="1330587"/>
            <a:chOff x="1312419" y="2960248"/>
            <a:chExt cx="4265002" cy="1330587"/>
          </a:xfrm>
        </p:grpSpPr>
        <p:pic>
          <p:nvPicPr>
            <p:cNvPr id="64" name="Image 63"/>
            <p:cNvPicPr>
              <a:picLocks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8592" l="0" r="952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49742" y="3443674"/>
              <a:ext cx="1627679" cy="827998"/>
            </a:xfrm>
            <a:prstGeom prst="rect">
              <a:avLst/>
            </a:prstGeom>
          </p:spPr>
        </p:pic>
        <p:pic>
          <p:nvPicPr>
            <p:cNvPr id="65" name="Image 64"/>
            <p:cNvPicPr>
              <a:picLocks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231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49742" y="4184453"/>
              <a:ext cx="1569200" cy="106382"/>
            </a:xfrm>
            <a:prstGeom prst="rect">
              <a:avLst/>
            </a:prstGeom>
          </p:spPr>
        </p:pic>
        <p:pic>
          <p:nvPicPr>
            <p:cNvPr id="27" name="Image 26" descr="test.ai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54" t="36071" r="28232" b="54456"/>
            <a:stretch/>
          </p:blipFill>
          <p:spPr>
            <a:xfrm>
              <a:off x="1312419" y="2960248"/>
              <a:ext cx="2022261" cy="831655"/>
            </a:xfrm>
            <a:prstGeom prst="rect">
              <a:avLst/>
            </a:prstGeom>
          </p:spPr>
        </p:pic>
      </p:grpSp>
      <p:sp>
        <p:nvSpPr>
          <p:cNvPr id="45" name="Flèche courbée vers la droite 44"/>
          <p:cNvSpPr>
            <a:spLocks noChangeAspect="1"/>
          </p:cNvSpPr>
          <p:nvPr/>
        </p:nvSpPr>
        <p:spPr>
          <a:xfrm rot="192841">
            <a:off x="3343387" y="2912438"/>
            <a:ext cx="553212" cy="1101770"/>
          </a:xfrm>
          <a:prstGeom prst="curvedRightArrow">
            <a:avLst/>
          </a:prstGeom>
          <a:solidFill>
            <a:srgbClr val="FF0000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4" name="Grouper 33"/>
          <p:cNvGrpSpPr/>
          <p:nvPr/>
        </p:nvGrpSpPr>
        <p:grpSpPr>
          <a:xfrm>
            <a:off x="6186127" y="2274630"/>
            <a:ext cx="2520000" cy="970893"/>
            <a:chOff x="6186127" y="2274630"/>
            <a:chExt cx="2520000" cy="970893"/>
          </a:xfrm>
        </p:grpSpPr>
        <p:pic>
          <p:nvPicPr>
            <p:cNvPr id="35" name="Image 34"/>
            <p:cNvPicPr>
              <a:picLocks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977" b="100000" l="410" r="9863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86127" y="2525523"/>
              <a:ext cx="2520000" cy="720000"/>
            </a:xfrm>
            <a:prstGeom prst="rect">
              <a:avLst/>
            </a:prstGeom>
          </p:spPr>
        </p:pic>
        <p:sp>
          <p:nvSpPr>
            <p:cNvPr id="36" name="ZoneTexte 35"/>
            <p:cNvSpPr txBox="1"/>
            <p:nvPr/>
          </p:nvSpPr>
          <p:spPr>
            <a:xfrm>
              <a:off x="6332627" y="2274630"/>
              <a:ext cx="2172390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Locuteur de non-intérêt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2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Comprendre la </a:t>
            </a:r>
            <a:r>
              <a:rPr lang="fr-FR" sz="2800" dirty="0">
                <a:solidFill>
                  <a:srgbClr val="000000"/>
                </a:solidFill>
                <a:latin typeface="Minion Pro"/>
                <a:cs typeface="Minion Pro"/>
              </a:rPr>
              <a:t>parole dans </a:t>
            </a: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le bruit</a:t>
            </a:r>
          </a:p>
          <a:p>
            <a:pPr algn="ctr">
              <a:lnSpc>
                <a:spcPct val="120000"/>
              </a:lnSpc>
            </a:pPr>
            <a:endParaRPr lang="fr-FR" sz="20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501330" y="710665"/>
            <a:ext cx="264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dirty="0" err="1" smtClean="0">
                <a:solidFill>
                  <a:schemeClr val="accent1">
                    <a:lumMod val="50000"/>
                  </a:schemeClr>
                </a:solidFill>
              </a:rPr>
              <a:t>Daniele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 Schön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Grouper 8"/>
          <p:cNvGrpSpPr/>
          <p:nvPr/>
        </p:nvGrpSpPr>
        <p:grpSpPr>
          <a:xfrm>
            <a:off x="6186127" y="1322871"/>
            <a:ext cx="2520000" cy="995555"/>
            <a:chOff x="2384559" y="905072"/>
            <a:chExt cx="2520000" cy="995555"/>
          </a:xfrm>
        </p:grpSpPr>
        <p:pic>
          <p:nvPicPr>
            <p:cNvPr id="2" name="Image 1"/>
            <p:cNvPicPr>
              <a:picLocks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52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4559" y="1180628"/>
              <a:ext cx="2520000" cy="719999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2781127" y="905072"/>
              <a:ext cx="1672253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Locuteur d’intérêt</a:t>
              </a:r>
            </a:p>
          </p:txBody>
        </p:sp>
      </p:grpSp>
      <p:pic>
        <p:nvPicPr>
          <p:cNvPr id="7" name="Image 6"/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8919">
                        <a14:foregroundMark x1="89550" y1="34483" x2="89550" y2="34483"/>
                        <a14:backgroundMark x1="89910" y1="17241" x2="89910" y2="17241"/>
                        <a14:backgroundMark x1="68829" y1="10345" x2="68829" y2="10345"/>
                        <a14:backgroundMark x1="3964" y1="17241" x2="3964" y2="17241"/>
                        <a14:backgroundMark x1="42703" y1="82759" x2="42703" y2="82759"/>
                        <a14:backgroundMark x1="26486" y1="86207" x2="26486" y2="86207"/>
                        <a14:backgroundMark x1="26126" y1="10345" x2="26126" y2="10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2000" y="1667308"/>
            <a:ext cx="2520000" cy="714141"/>
          </a:xfrm>
          <a:prstGeom prst="rect">
            <a:avLst/>
          </a:prstGeom>
        </p:spPr>
      </p:pic>
      <p:grpSp>
        <p:nvGrpSpPr>
          <p:cNvPr id="22" name="Grouper 21"/>
          <p:cNvGrpSpPr/>
          <p:nvPr/>
        </p:nvGrpSpPr>
        <p:grpSpPr>
          <a:xfrm>
            <a:off x="340200" y="1321737"/>
            <a:ext cx="2489227" cy="1037032"/>
            <a:chOff x="340200" y="1299057"/>
            <a:chExt cx="2489227" cy="1037032"/>
          </a:xfrm>
        </p:grpSpPr>
        <p:sp>
          <p:nvSpPr>
            <p:cNvPr id="11" name="ZoneTexte 10"/>
            <p:cNvSpPr txBox="1"/>
            <p:nvPr/>
          </p:nvSpPr>
          <p:spPr>
            <a:xfrm>
              <a:off x="787567" y="1299057"/>
              <a:ext cx="1621571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Signal acoustique</a:t>
              </a:r>
            </a:p>
          </p:txBody>
        </p:sp>
        <p:pic>
          <p:nvPicPr>
            <p:cNvPr id="21" name="Image 20"/>
            <p:cNvPicPr>
              <a:picLocks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29" b="100000" l="1384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0200" y="1645762"/>
              <a:ext cx="2489227" cy="690327"/>
            </a:xfrm>
            <a:prstGeom prst="rect">
              <a:avLst/>
            </a:prstGeom>
          </p:spPr>
        </p:pic>
      </p:grpSp>
      <p:sp>
        <p:nvSpPr>
          <p:cNvPr id="23" name="Rectangle à coins arrondis 22"/>
          <p:cNvSpPr/>
          <p:nvPr/>
        </p:nvSpPr>
        <p:spPr>
          <a:xfrm>
            <a:off x="5577422" y="6010318"/>
            <a:ext cx="3532154" cy="74011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Mesgarani &amp; Chang,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2012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Schroeder &amp;Wyart,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Schön &amp; Tillmann,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NYAS, 2015</a:t>
            </a:r>
            <a:endParaRPr lang="fr-FR" sz="1200" i="1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17" name="Grouper 16"/>
          <p:cNvGrpSpPr/>
          <p:nvPr/>
        </p:nvGrpSpPr>
        <p:grpSpPr>
          <a:xfrm>
            <a:off x="1503533" y="2699317"/>
            <a:ext cx="6397288" cy="3040748"/>
            <a:chOff x="1503533" y="2699317"/>
            <a:chExt cx="6397288" cy="3040748"/>
          </a:xfrm>
        </p:grpSpPr>
        <p:grpSp>
          <p:nvGrpSpPr>
            <p:cNvPr id="26" name="Grouper 25"/>
            <p:cNvGrpSpPr>
              <a:grpSpLocks noChangeAspect="1"/>
            </p:cNvGrpSpPr>
            <p:nvPr/>
          </p:nvGrpSpPr>
          <p:grpSpPr>
            <a:xfrm>
              <a:off x="1503533" y="2699317"/>
              <a:ext cx="4303563" cy="3040748"/>
              <a:chOff x="4272103" y="532998"/>
              <a:chExt cx="4182170" cy="2954973"/>
            </a:xfrm>
          </p:grpSpPr>
          <p:pic>
            <p:nvPicPr>
              <p:cNvPr id="28" name="Image 27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171717"/>
                  </a:clrFrom>
                  <a:clrTo>
                    <a:srgbClr val="171717">
                      <a:alpha val="0"/>
                    </a:srgbClr>
                  </a:clrTo>
                </a:clrChange>
                <a:alphaModFix amt="25000"/>
              </a:blip>
              <a:stretch>
                <a:fillRect/>
              </a:stretch>
            </p:blipFill>
            <p:spPr>
              <a:xfrm>
                <a:off x="4624934" y="532998"/>
                <a:ext cx="3829339" cy="2954973"/>
              </a:xfrm>
              <a:prstGeom prst="rect">
                <a:avLst/>
              </a:prstGeom>
            </p:spPr>
          </p:pic>
          <p:grpSp>
            <p:nvGrpSpPr>
              <p:cNvPr id="29" name="Grouper 28"/>
              <p:cNvGrpSpPr/>
              <p:nvPr/>
            </p:nvGrpSpPr>
            <p:grpSpPr>
              <a:xfrm>
                <a:off x="4272103" y="2447809"/>
                <a:ext cx="1404692" cy="680493"/>
                <a:chOff x="4272103" y="2447809"/>
                <a:chExt cx="1404692" cy="680493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4272103" y="2447809"/>
                  <a:ext cx="918842" cy="6804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5180619" y="2516758"/>
                  <a:ext cx="162725" cy="6115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4667266" y="2710082"/>
                  <a:ext cx="918842" cy="23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524395" y="2725149"/>
                  <a:ext cx="152400" cy="97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38" name="Flèche courbée vers la droite 37"/>
            <p:cNvSpPr>
              <a:spLocks noChangeAspect="1"/>
            </p:cNvSpPr>
            <p:nvPr/>
          </p:nvSpPr>
          <p:spPr>
            <a:xfrm rot="17711811" flipV="1">
              <a:off x="4865692" y="4126175"/>
              <a:ext cx="562007" cy="1435545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39" name="Image 38" descr="F1_wav+env.tiff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5832000" y="4328647"/>
              <a:ext cx="2068821" cy="917332"/>
            </a:xfrm>
            <a:prstGeom prst="rect">
              <a:avLst/>
            </a:prstGeom>
          </p:spPr>
        </p:pic>
      </p:grpSp>
      <p:grpSp>
        <p:nvGrpSpPr>
          <p:cNvPr id="19" name="Grouper 18"/>
          <p:cNvGrpSpPr/>
          <p:nvPr/>
        </p:nvGrpSpPr>
        <p:grpSpPr>
          <a:xfrm>
            <a:off x="1312419" y="2960248"/>
            <a:ext cx="4265002" cy="1330587"/>
            <a:chOff x="1312419" y="2960248"/>
            <a:chExt cx="4265002" cy="1330587"/>
          </a:xfrm>
        </p:grpSpPr>
        <p:pic>
          <p:nvPicPr>
            <p:cNvPr id="64" name="Image 63"/>
            <p:cNvPicPr>
              <a:picLocks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8592" l="0" r="952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49742" y="3443674"/>
              <a:ext cx="1627679" cy="827998"/>
            </a:xfrm>
            <a:prstGeom prst="rect">
              <a:avLst/>
            </a:prstGeom>
          </p:spPr>
        </p:pic>
        <p:pic>
          <p:nvPicPr>
            <p:cNvPr id="65" name="Image 64"/>
            <p:cNvPicPr>
              <a:picLocks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231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49742" y="4184453"/>
              <a:ext cx="1569200" cy="106382"/>
            </a:xfrm>
            <a:prstGeom prst="rect">
              <a:avLst/>
            </a:prstGeom>
          </p:spPr>
        </p:pic>
        <p:pic>
          <p:nvPicPr>
            <p:cNvPr id="27" name="Image 26" descr="test.ai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54" t="36071" r="28232" b="54456"/>
            <a:stretch/>
          </p:blipFill>
          <p:spPr>
            <a:xfrm>
              <a:off x="1312419" y="2960248"/>
              <a:ext cx="2022261" cy="831655"/>
            </a:xfrm>
            <a:prstGeom prst="rect">
              <a:avLst/>
            </a:prstGeom>
          </p:spPr>
        </p:pic>
      </p:grpSp>
      <p:sp>
        <p:nvSpPr>
          <p:cNvPr id="45" name="Flèche courbée vers la droite 44"/>
          <p:cNvSpPr>
            <a:spLocks noChangeAspect="1"/>
          </p:cNvSpPr>
          <p:nvPr/>
        </p:nvSpPr>
        <p:spPr>
          <a:xfrm rot="192841">
            <a:off x="3343387" y="2912438"/>
            <a:ext cx="553212" cy="1101770"/>
          </a:xfrm>
          <a:prstGeom prst="curvedRightArrow">
            <a:avLst/>
          </a:prstGeom>
          <a:solidFill>
            <a:srgbClr val="FF0000"/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312000" y="2721997"/>
            <a:ext cx="724910" cy="133294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r 33"/>
          <p:cNvGrpSpPr/>
          <p:nvPr/>
        </p:nvGrpSpPr>
        <p:grpSpPr>
          <a:xfrm>
            <a:off x="6186127" y="2274630"/>
            <a:ext cx="2520000" cy="970893"/>
            <a:chOff x="6186127" y="2274630"/>
            <a:chExt cx="2520000" cy="970893"/>
          </a:xfrm>
        </p:grpSpPr>
        <p:pic>
          <p:nvPicPr>
            <p:cNvPr id="35" name="Image 34"/>
            <p:cNvPicPr>
              <a:picLocks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977" b="100000" l="410" r="9863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86127" y="2525523"/>
              <a:ext cx="2520000" cy="720000"/>
            </a:xfrm>
            <a:prstGeom prst="rect">
              <a:avLst/>
            </a:prstGeom>
          </p:spPr>
        </p:pic>
        <p:sp>
          <p:nvSpPr>
            <p:cNvPr id="36" name="ZoneTexte 35"/>
            <p:cNvSpPr txBox="1"/>
            <p:nvPr/>
          </p:nvSpPr>
          <p:spPr>
            <a:xfrm>
              <a:off x="6332627" y="2274630"/>
              <a:ext cx="2172390" cy="379591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Locuteur de non-intérêt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2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/>
          </p:cNvSpPr>
          <p:nvPr/>
        </p:nvSpPr>
        <p:spPr>
          <a:xfrm>
            <a:off x="305700" y="4271725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rgbClr val="A6A6A6"/>
                </a:solidFill>
                <a:latin typeface="Minion Pro"/>
                <a:cs typeface="Minion Pro"/>
              </a:rPr>
              <a:t>Prédictions </a:t>
            </a:r>
            <a:r>
              <a:rPr lang="fr-FR" sz="2400" dirty="0" smtClean="0">
                <a:solidFill>
                  <a:srgbClr val="A6A6A6"/>
                </a:solidFill>
                <a:latin typeface="Minion Pro"/>
                <a:cs typeface="Minion Pro"/>
              </a:rPr>
              <a:t>multiples : </a:t>
            </a:r>
            <a:r>
              <a:rPr lang="fr-FR" sz="2400" dirty="0">
                <a:solidFill>
                  <a:srgbClr val="A6A6A6"/>
                </a:solidFill>
                <a:latin typeface="Minion Pro"/>
                <a:cs typeface="Minion Pro"/>
              </a:rPr>
              <a:t>Interaction entre information temporelle et spectrale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05700" y="1862198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rgbClr val="A6A6A6"/>
                </a:solidFill>
                <a:latin typeface="Minion Pro"/>
                <a:cs typeface="Minion Pro"/>
              </a:rPr>
              <a:t>Généralisation écologique : Rôle du système moteur lors de la compréhension de la parole dans un environnement bruyant</a:t>
            </a: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Projet de recherche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9749" y="3059805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rgbClr val="1F497D"/>
                </a:solidFill>
                <a:latin typeface="Minion Pro"/>
                <a:cs typeface="Minion Pro"/>
              </a:rPr>
              <a:t>Application clinique : </a:t>
            </a:r>
            <a:r>
              <a:rPr lang="fr-FR" sz="2400" dirty="0">
                <a:solidFill>
                  <a:srgbClr val="000000"/>
                </a:solidFill>
                <a:latin typeface="Minion Pro"/>
                <a:cs typeface="Minion Pro"/>
              </a:rPr>
              <a:t>Améliorer la compréhension de la parole chez l’implanté cochléaire</a:t>
            </a:r>
          </a:p>
        </p:txBody>
      </p:sp>
    </p:spTree>
    <p:extLst>
      <p:ext uri="{BB962C8B-B14F-4D97-AF65-F5344CB8AC3E}">
        <p14:creationId xmlns:p14="http://schemas.microsoft.com/office/powerpoint/2010/main" val="15164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  <a:latin typeface="Minion Pro"/>
                <a:cs typeface="Minion Pro"/>
              </a:rPr>
              <a:t>Améliorer la compréhension de la parole </a:t>
            </a:r>
          </a:p>
          <a:p>
            <a:pPr algn="ctr"/>
            <a:r>
              <a:rPr lang="fr-FR" sz="2800" dirty="0" smtClean="0">
                <a:solidFill>
                  <a:schemeClr val="tx1"/>
                </a:solidFill>
                <a:latin typeface="Minion Pro"/>
                <a:cs typeface="Minion Pro"/>
              </a:rPr>
              <a:t>chez l’implanté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311674" y="710665"/>
            <a:ext cx="283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Collaboratrice: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Diane S. Lazard</a:t>
            </a:r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19161" y="1238757"/>
            <a:ext cx="8193613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200 000 implantés en 2010 - 10% sans réel bénéfice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5" name="Rectangle à coins arrondis 3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Lazard 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et al., 2010, 2012, 2015</a:t>
            </a:r>
          </a:p>
        </p:txBody>
      </p:sp>
    </p:spTree>
    <p:extLst>
      <p:ext uri="{BB962C8B-B14F-4D97-AF65-F5344CB8AC3E}">
        <p14:creationId xmlns:p14="http://schemas.microsoft.com/office/powerpoint/2010/main" val="5166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 txBox="1">
            <a:spLocks/>
          </p:cNvSpPr>
          <p:nvPr/>
        </p:nvSpPr>
        <p:spPr>
          <a:xfrm>
            <a:off x="420183" y="1094695"/>
            <a:ext cx="8303633" cy="80329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2001-2005	Etudes de Physiologie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(licence/master 1)</a:t>
            </a:r>
          </a:p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2005-2007	Etudes de Sciences Cognitives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(master)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Parcours – Benjamin Morillon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18274" y="2068198"/>
            <a:ext cx="8303633" cy="114903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2007-2011	Doctorat de Neurosciences Cognitives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(Inserm U960, ENS Paris)</a:t>
            </a:r>
          </a:p>
          <a:p>
            <a:pPr lvl="1" algn="just">
              <a:lnSpc>
                <a:spcPct val="120000"/>
              </a:lnSpc>
            </a:pPr>
            <a:r>
              <a:rPr lang="fr-FR" sz="1800" dirty="0">
                <a:solidFill>
                  <a:srgbClr val="A6A6A6"/>
                </a:solidFill>
                <a:latin typeface="Minion Pro"/>
                <a:cs typeface="Minion Pro"/>
              </a:rPr>
              <a:t>	</a:t>
            </a: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				</a:t>
            </a:r>
            <a:r>
              <a:rPr lang="fr-FR" sz="1600" i="1" dirty="0" smtClean="0">
                <a:solidFill>
                  <a:srgbClr val="A6A6A6"/>
                </a:solidFill>
                <a:latin typeface="Minion Pro"/>
                <a:cs typeface="Minion Pro"/>
              </a:rPr>
              <a:t>Équipe d’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 Anne-Lise Giraud</a:t>
            </a:r>
          </a:p>
          <a:p>
            <a:pPr lvl="1" algn="just">
              <a:lnSpc>
                <a:spcPct val="120000"/>
              </a:lnSpc>
            </a:pPr>
            <a:r>
              <a:rPr lang="fr-FR" sz="1600" i="1" dirty="0" smtClean="0">
                <a:solidFill>
                  <a:srgbClr val="A6A6A6"/>
                </a:solidFill>
                <a:latin typeface="Minion Pro"/>
                <a:cs typeface="Minion Pro"/>
              </a:rPr>
              <a:t>					Thème :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Rôle des oscillations corticales dans le traitement de la parole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654" y="3379773"/>
            <a:ext cx="8303633" cy="114903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2012-2014</a:t>
            </a:r>
            <a:r>
              <a:rPr lang="fr-FR" sz="1800" dirty="0">
                <a:solidFill>
                  <a:srgbClr val="A6A6A6"/>
                </a:solidFill>
                <a:latin typeface="Minion Pro"/>
                <a:cs typeface="Minion Pro"/>
              </a:rPr>
              <a:t>	</a:t>
            </a: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Chercheur post-doctorant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(Université Columbia, New</a:t>
            </a:r>
            <a:r>
              <a:rPr lang="fr-FR" sz="1600" dirty="0">
                <a:solidFill>
                  <a:srgbClr val="A6A6A6"/>
                </a:solidFill>
                <a:latin typeface="Minion Pro"/>
                <a:cs typeface="Minion Pro"/>
              </a:rPr>
              <a:t>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York)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  <a:p>
            <a:pPr lvl="1" algn="just">
              <a:lnSpc>
                <a:spcPct val="120000"/>
              </a:lnSpc>
            </a:pPr>
            <a:r>
              <a:rPr lang="fr-FR" sz="1800" dirty="0">
                <a:solidFill>
                  <a:srgbClr val="A6A6A6"/>
                </a:solidFill>
                <a:latin typeface="Minion Pro"/>
                <a:cs typeface="Minion Pro"/>
              </a:rPr>
              <a:t>					</a:t>
            </a:r>
            <a:r>
              <a:rPr lang="fr-FR" sz="1600" i="1" dirty="0">
                <a:solidFill>
                  <a:srgbClr val="A6A6A6"/>
                </a:solidFill>
                <a:latin typeface="Minion Pro"/>
                <a:cs typeface="Minion Pro"/>
              </a:rPr>
              <a:t>Équipe </a:t>
            </a:r>
            <a:r>
              <a:rPr lang="fr-FR" sz="1600" i="1" dirty="0" smtClean="0">
                <a:solidFill>
                  <a:srgbClr val="A6A6A6"/>
                </a:solidFill>
                <a:latin typeface="Minion Pro"/>
                <a:cs typeface="Minion Pro"/>
              </a:rPr>
              <a:t>de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 Charles E. Schroeder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  <a:p>
            <a:pPr lvl="1" algn="just">
              <a:lnSpc>
                <a:spcPct val="120000"/>
              </a:lnSpc>
            </a:pPr>
            <a:r>
              <a:rPr lang="fr-FR" sz="1600" i="1" dirty="0">
                <a:solidFill>
                  <a:srgbClr val="A6A6A6"/>
                </a:solidFill>
                <a:latin typeface="Minion Pro"/>
                <a:cs typeface="Minion Pro"/>
              </a:rPr>
              <a:t>					Thème :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Rôle du système moteur en audition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20183" y="4691347"/>
            <a:ext cx="8303633" cy="114903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2014-prés.</a:t>
            </a: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	Chercheur post-doctorant </a:t>
            </a:r>
            <a:r>
              <a:rPr lang="fr-FR" sz="1600" dirty="0">
                <a:solidFill>
                  <a:srgbClr val="000000"/>
                </a:solidFill>
                <a:latin typeface="Minion Pro"/>
                <a:cs typeface="Minion Pro"/>
              </a:rPr>
              <a:t>(Université 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McGill, Montréal)</a:t>
            </a:r>
            <a:endParaRPr lang="fr-FR" sz="1600" dirty="0">
              <a:solidFill>
                <a:srgbClr val="000000"/>
              </a:solidFill>
              <a:latin typeface="Minion Pro"/>
              <a:cs typeface="Minion Pro"/>
            </a:endParaRPr>
          </a:p>
          <a:p>
            <a:pPr lvl="1" algn="just">
              <a:lnSpc>
                <a:spcPct val="120000"/>
              </a:lnSpc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					</a:t>
            </a:r>
            <a:r>
              <a:rPr lang="fr-FR" sz="1600" i="1" dirty="0">
                <a:solidFill>
                  <a:srgbClr val="000000"/>
                </a:solidFill>
                <a:latin typeface="Minion Pro"/>
                <a:cs typeface="Minion Pro"/>
              </a:rPr>
              <a:t>Équipe </a:t>
            </a:r>
            <a:r>
              <a:rPr lang="fr-FR" sz="1600" i="1" dirty="0" smtClean="0">
                <a:solidFill>
                  <a:srgbClr val="000000"/>
                </a:solidFill>
                <a:latin typeface="Minion Pro"/>
                <a:cs typeface="Minion Pro"/>
              </a:rPr>
              <a:t>de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 Sylvain Baillet</a:t>
            </a:r>
            <a:endParaRPr lang="fr-FR" sz="1600" dirty="0">
              <a:solidFill>
                <a:srgbClr val="000000"/>
              </a:solidFill>
              <a:latin typeface="Minion Pro"/>
              <a:cs typeface="Minion Pro"/>
            </a:endParaRPr>
          </a:p>
          <a:p>
            <a:pPr lvl="1" algn="just">
              <a:lnSpc>
                <a:spcPct val="120000"/>
              </a:lnSpc>
            </a:pPr>
            <a:r>
              <a:rPr lang="fr-FR" sz="1600" i="1" dirty="0">
                <a:solidFill>
                  <a:srgbClr val="000000"/>
                </a:solidFill>
                <a:latin typeface="Minion Pro"/>
                <a:cs typeface="Minion Pro"/>
              </a:rPr>
              <a:t>					Thème : </a:t>
            </a: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Origine motrice des prédiction temporelles dans l’attention auditive</a:t>
            </a:r>
            <a:endParaRPr lang="fr-FR" sz="16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142395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Améliorer la compréhension de la parole 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chez l’implanté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311674" y="710665"/>
            <a:ext cx="283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Collaboratrice: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Diane S. Lazard</a:t>
            </a:r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Grouper 1"/>
          <p:cNvGrpSpPr>
            <a:grpSpLocks noChangeAspect="1"/>
          </p:cNvGrpSpPr>
          <p:nvPr/>
        </p:nvGrpSpPr>
        <p:grpSpPr>
          <a:xfrm>
            <a:off x="791189" y="2616077"/>
            <a:ext cx="1831601" cy="1581837"/>
            <a:chOff x="2197100" y="1371600"/>
            <a:chExt cx="4749800" cy="4102100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100" y="1371600"/>
              <a:ext cx="4749800" cy="4102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197100" y="4681801"/>
              <a:ext cx="125875" cy="605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322736" y="1959510"/>
            <a:ext cx="3896840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S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tratégie de lecture pré-implantation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19161" y="1238757"/>
            <a:ext cx="8193613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200 000 implantés en 2010 - 10% sans réel bénéfice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5" name="Rectangle à coins arrondis 3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Lazard 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et al., 2010, 2012, 2015</a:t>
            </a:r>
          </a:p>
        </p:txBody>
      </p:sp>
    </p:spTree>
    <p:extLst>
      <p:ext uri="{BB962C8B-B14F-4D97-AF65-F5344CB8AC3E}">
        <p14:creationId xmlns:p14="http://schemas.microsoft.com/office/powerpoint/2010/main" val="5166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Améliorer la compréhension de la parole 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chez l’implanté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311674" y="710665"/>
            <a:ext cx="283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Collaboratrice: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Diane S. Lazard</a:t>
            </a:r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Grouper 1"/>
          <p:cNvGrpSpPr>
            <a:grpSpLocks noChangeAspect="1"/>
          </p:cNvGrpSpPr>
          <p:nvPr/>
        </p:nvGrpSpPr>
        <p:grpSpPr>
          <a:xfrm>
            <a:off x="791189" y="2616077"/>
            <a:ext cx="1831601" cy="1581837"/>
            <a:chOff x="2197100" y="1371600"/>
            <a:chExt cx="4749800" cy="4102100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100" y="1371600"/>
              <a:ext cx="4749800" cy="4102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197100" y="4681801"/>
              <a:ext cx="125875" cy="605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2622790" y="2577916"/>
            <a:ext cx="1176009" cy="459805"/>
            <a:chOff x="2622790" y="2577916"/>
            <a:chExt cx="1176009" cy="459805"/>
          </a:xfrm>
        </p:grpSpPr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2622790" y="2669452"/>
              <a:ext cx="115776" cy="126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2622790" y="2842878"/>
              <a:ext cx="115776" cy="1263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701127" y="2577916"/>
              <a:ext cx="1097672" cy="459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Corrélation &gt;0</a:t>
              </a:r>
            </a:p>
            <a:p>
              <a:r>
                <a:rPr lang="fr-FR" sz="1400" dirty="0" smtClean="0">
                  <a:latin typeface="Minion Pro"/>
                  <a:cs typeface="Minion Pro"/>
                </a:rPr>
                <a:t>Corrélation &lt;0</a:t>
              </a:r>
            </a:p>
          </p:txBody>
        </p:sp>
      </p:grp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322736" y="1959510"/>
            <a:ext cx="3896840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S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tratégie de lecture pré-implantation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19161" y="1238757"/>
            <a:ext cx="8193613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200 000 implantés en 2010 - 10% sans réel bénéfice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grpSp>
        <p:nvGrpSpPr>
          <p:cNvPr id="10" name="Grouper 9"/>
          <p:cNvGrpSpPr/>
          <p:nvPr/>
        </p:nvGrpSpPr>
        <p:grpSpPr>
          <a:xfrm>
            <a:off x="4037821" y="2061570"/>
            <a:ext cx="5106180" cy="2244710"/>
            <a:chOff x="4037821" y="1902810"/>
            <a:chExt cx="5106180" cy="2244710"/>
          </a:xfrm>
        </p:grpSpPr>
        <p:grpSp>
          <p:nvGrpSpPr>
            <p:cNvPr id="30" name="Grouper 29"/>
            <p:cNvGrpSpPr/>
            <p:nvPr/>
          </p:nvGrpSpPr>
          <p:grpSpPr>
            <a:xfrm>
              <a:off x="4037821" y="2539938"/>
              <a:ext cx="2473339" cy="1593286"/>
              <a:chOff x="6375146" y="2029653"/>
              <a:chExt cx="2473339" cy="1593286"/>
            </a:xfrm>
          </p:grpSpPr>
          <p:grpSp>
            <p:nvGrpSpPr>
              <p:cNvPr id="5" name="Grouper 4"/>
              <p:cNvGrpSpPr>
                <a:grpSpLocks noChangeAspect="1"/>
              </p:cNvGrpSpPr>
              <p:nvPr/>
            </p:nvGrpSpPr>
            <p:grpSpPr>
              <a:xfrm>
                <a:off x="6623616" y="2029653"/>
                <a:ext cx="2224869" cy="1440000"/>
                <a:chOff x="479325" y="4391984"/>
                <a:chExt cx="3325692" cy="2152485"/>
              </a:xfrm>
            </p:grpSpPr>
            <p:pic>
              <p:nvPicPr>
                <p:cNvPr id="20" name="Image 1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42" t="47998" r="58388" b="6623"/>
                <a:stretch/>
              </p:blipFill>
              <p:spPr>
                <a:xfrm>
                  <a:off x="479325" y="4396502"/>
                  <a:ext cx="3325692" cy="2147967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/>
                <p:nvPr/>
              </p:nvSpPr>
              <p:spPr>
                <a:xfrm>
                  <a:off x="2367796" y="4391984"/>
                  <a:ext cx="874418" cy="2658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" name="ZoneTexte 26"/>
              <p:cNvSpPr txBox="1"/>
              <p:nvPr/>
            </p:nvSpPr>
            <p:spPr>
              <a:xfrm>
                <a:off x="6740215" y="3315162"/>
                <a:ext cx="2082621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dorsale</a:t>
                </a: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6200000">
                <a:off x="5775983" y="2664349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grpSp>
          <p:nvGrpSpPr>
            <p:cNvPr id="9" name="Grouper 8"/>
            <p:cNvGrpSpPr/>
            <p:nvPr/>
          </p:nvGrpSpPr>
          <p:grpSpPr>
            <a:xfrm>
              <a:off x="6511160" y="2510213"/>
              <a:ext cx="2531920" cy="1637307"/>
              <a:chOff x="6377467" y="3904250"/>
              <a:chExt cx="2531920" cy="1637307"/>
            </a:xfrm>
          </p:grpSpPr>
          <p:grpSp>
            <p:nvGrpSpPr>
              <p:cNvPr id="23" name="Grouper 22"/>
              <p:cNvGrpSpPr>
                <a:grpSpLocks noChangeAspect="1"/>
              </p:cNvGrpSpPr>
              <p:nvPr/>
            </p:nvGrpSpPr>
            <p:grpSpPr>
              <a:xfrm>
                <a:off x="6645898" y="3904250"/>
                <a:ext cx="2258981" cy="1451140"/>
                <a:chOff x="5821677" y="4380118"/>
                <a:chExt cx="3322323" cy="2134218"/>
              </a:xfrm>
            </p:grpSpPr>
            <p:pic>
              <p:nvPicPr>
                <p:cNvPr id="24" name="Image 2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3667" t="47998" b="7260"/>
                <a:stretch/>
              </p:blipFill>
              <p:spPr>
                <a:xfrm>
                  <a:off x="5821677" y="4396502"/>
                  <a:ext cx="3322323" cy="2117834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6699381" y="4380118"/>
                  <a:ext cx="874418" cy="26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" name="ZoneTexte 5"/>
              <p:cNvSpPr txBox="1"/>
              <p:nvPr/>
            </p:nvSpPr>
            <p:spPr>
              <a:xfrm>
                <a:off x="6775469" y="5233780"/>
                <a:ext cx="2133918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ventrale</a:t>
                </a:r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 rot="16200000">
                <a:off x="5778304" y="4561871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4694611" y="1902810"/>
              <a:ext cx="4449390" cy="32316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80000"/>
                </a:lnSpc>
              </a:pPr>
              <a:r>
                <a:rPr lang="fr-FR" sz="18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Performances auditives post-implantation</a:t>
              </a:r>
            </a:p>
          </p:txBody>
        </p:sp>
      </p:grpSp>
      <p:sp>
        <p:nvSpPr>
          <p:cNvPr id="35" name="Rectangle à coins arrondis 3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Lazard 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et al., 2010, 2012, 2015</a:t>
            </a:r>
          </a:p>
        </p:txBody>
      </p:sp>
    </p:spTree>
    <p:extLst>
      <p:ext uri="{BB962C8B-B14F-4D97-AF65-F5344CB8AC3E}">
        <p14:creationId xmlns:p14="http://schemas.microsoft.com/office/powerpoint/2010/main" val="5166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Améliorer la compréhension de la parole 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chez l’implanté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311674" y="710665"/>
            <a:ext cx="283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Collaboratrice: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Diane S. Lazard</a:t>
            </a:r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Grouper 1"/>
          <p:cNvGrpSpPr>
            <a:grpSpLocks noChangeAspect="1"/>
          </p:cNvGrpSpPr>
          <p:nvPr/>
        </p:nvGrpSpPr>
        <p:grpSpPr>
          <a:xfrm>
            <a:off x="791189" y="2616077"/>
            <a:ext cx="1831601" cy="1581837"/>
            <a:chOff x="2197100" y="1371600"/>
            <a:chExt cx="4749800" cy="4102100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100" y="1371600"/>
              <a:ext cx="4749800" cy="4102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197100" y="4681801"/>
              <a:ext cx="125875" cy="605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2622790" y="2577916"/>
            <a:ext cx="1176009" cy="459805"/>
            <a:chOff x="2622790" y="2577916"/>
            <a:chExt cx="1176009" cy="459805"/>
          </a:xfrm>
        </p:grpSpPr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2622790" y="2669452"/>
              <a:ext cx="115776" cy="126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2622790" y="2842878"/>
              <a:ext cx="115776" cy="1263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701127" y="2577916"/>
              <a:ext cx="1097672" cy="459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Corrélation &gt;0</a:t>
              </a:r>
            </a:p>
            <a:p>
              <a:r>
                <a:rPr lang="fr-FR" sz="1400" dirty="0" smtClean="0">
                  <a:latin typeface="Minion Pro"/>
                  <a:cs typeface="Minion Pro"/>
                </a:rPr>
                <a:t>Corrélation &lt;0</a:t>
              </a:r>
            </a:p>
          </p:txBody>
        </p:sp>
      </p:grp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322736" y="1959510"/>
            <a:ext cx="3896840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S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tratégie de lecture pré-implantation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19161" y="1238757"/>
            <a:ext cx="8193613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200 000 implantés en 2010 - 10% sans réel bénéfice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grpSp>
        <p:nvGrpSpPr>
          <p:cNvPr id="10" name="Grouper 9"/>
          <p:cNvGrpSpPr/>
          <p:nvPr/>
        </p:nvGrpSpPr>
        <p:grpSpPr>
          <a:xfrm>
            <a:off x="4037821" y="2061570"/>
            <a:ext cx="5106180" cy="2244710"/>
            <a:chOff x="4037821" y="1902810"/>
            <a:chExt cx="5106180" cy="2244710"/>
          </a:xfrm>
        </p:grpSpPr>
        <p:grpSp>
          <p:nvGrpSpPr>
            <p:cNvPr id="30" name="Grouper 29"/>
            <p:cNvGrpSpPr/>
            <p:nvPr/>
          </p:nvGrpSpPr>
          <p:grpSpPr>
            <a:xfrm>
              <a:off x="4037821" y="2539938"/>
              <a:ext cx="2473339" cy="1593286"/>
              <a:chOff x="6375146" y="2029653"/>
              <a:chExt cx="2473339" cy="1593286"/>
            </a:xfrm>
          </p:grpSpPr>
          <p:grpSp>
            <p:nvGrpSpPr>
              <p:cNvPr id="5" name="Grouper 4"/>
              <p:cNvGrpSpPr>
                <a:grpSpLocks noChangeAspect="1"/>
              </p:cNvGrpSpPr>
              <p:nvPr/>
            </p:nvGrpSpPr>
            <p:grpSpPr>
              <a:xfrm>
                <a:off x="6623616" y="2029653"/>
                <a:ext cx="2224869" cy="1440000"/>
                <a:chOff x="479325" y="4391984"/>
                <a:chExt cx="3325692" cy="2152485"/>
              </a:xfrm>
            </p:grpSpPr>
            <p:pic>
              <p:nvPicPr>
                <p:cNvPr id="20" name="Image 1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42" t="47998" r="58388" b="6623"/>
                <a:stretch/>
              </p:blipFill>
              <p:spPr>
                <a:xfrm>
                  <a:off x="479325" y="4396502"/>
                  <a:ext cx="3325692" cy="2147967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/>
                <p:nvPr/>
              </p:nvSpPr>
              <p:spPr>
                <a:xfrm>
                  <a:off x="2367796" y="4391984"/>
                  <a:ext cx="874418" cy="2658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" name="ZoneTexte 26"/>
              <p:cNvSpPr txBox="1"/>
              <p:nvPr/>
            </p:nvSpPr>
            <p:spPr>
              <a:xfrm>
                <a:off x="6740215" y="3315162"/>
                <a:ext cx="2082621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dorsale</a:t>
                </a: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6200000">
                <a:off x="5775983" y="2664349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grpSp>
          <p:nvGrpSpPr>
            <p:cNvPr id="9" name="Grouper 8"/>
            <p:cNvGrpSpPr/>
            <p:nvPr/>
          </p:nvGrpSpPr>
          <p:grpSpPr>
            <a:xfrm>
              <a:off x="6511160" y="2510213"/>
              <a:ext cx="2531920" cy="1637307"/>
              <a:chOff x="6377467" y="3904250"/>
              <a:chExt cx="2531920" cy="1637307"/>
            </a:xfrm>
          </p:grpSpPr>
          <p:grpSp>
            <p:nvGrpSpPr>
              <p:cNvPr id="23" name="Grouper 22"/>
              <p:cNvGrpSpPr>
                <a:grpSpLocks noChangeAspect="1"/>
              </p:cNvGrpSpPr>
              <p:nvPr/>
            </p:nvGrpSpPr>
            <p:grpSpPr>
              <a:xfrm>
                <a:off x="6645898" y="3904250"/>
                <a:ext cx="2258981" cy="1451140"/>
                <a:chOff x="5821677" y="4380118"/>
                <a:chExt cx="3322323" cy="2134218"/>
              </a:xfrm>
            </p:grpSpPr>
            <p:pic>
              <p:nvPicPr>
                <p:cNvPr id="24" name="Image 2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3667" t="47998" b="7260"/>
                <a:stretch/>
              </p:blipFill>
              <p:spPr>
                <a:xfrm>
                  <a:off x="5821677" y="4396502"/>
                  <a:ext cx="3322323" cy="2117834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6699381" y="4380118"/>
                  <a:ext cx="874418" cy="26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" name="ZoneTexte 5"/>
              <p:cNvSpPr txBox="1"/>
              <p:nvPr/>
            </p:nvSpPr>
            <p:spPr>
              <a:xfrm>
                <a:off x="6775469" y="5233780"/>
                <a:ext cx="2133918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ventrale</a:t>
                </a:r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 rot="16200000">
                <a:off x="5778304" y="4561871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4694611" y="1902810"/>
              <a:ext cx="4449390" cy="32316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80000"/>
                </a:lnSpc>
              </a:pPr>
              <a:r>
                <a:rPr lang="fr-FR" sz="18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Performances auditives post-implantation</a:t>
              </a:r>
            </a:p>
          </p:txBody>
        </p:sp>
      </p:grpSp>
      <p:sp>
        <p:nvSpPr>
          <p:cNvPr id="34" name="Ellipse 33"/>
          <p:cNvSpPr/>
          <p:nvPr/>
        </p:nvSpPr>
        <p:spPr>
          <a:xfrm rot="6176087">
            <a:off x="1705695" y="2436599"/>
            <a:ext cx="463631" cy="1185452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à coins arrondis 3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Lazard 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et al., 2010, 2012, 2015</a:t>
            </a:r>
          </a:p>
        </p:txBody>
      </p:sp>
    </p:spTree>
    <p:extLst>
      <p:ext uri="{BB962C8B-B14F-4D97-AF65-F5344CB8AC3E}">
        <p14:creationId xmlns:p14="http://schemas.microsoft.com/office/powerpoint/2010/main" val="28140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Améliorer la compréhension de la parole 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chez l’implanté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311674" y="710665"/>
            <a:ext cx="283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Collaboratrice: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Diane S. Lazard</a:t>
            </a:r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Grouper 1"/>
          <p:cNvGrpSpPr>
            <a:grpSpLocks noChangeAspect="1"/>
          </p:cNvGrpSpPr>
          <p:nvPr/>
        </p:nvGrpSpPr>
        <p:grpSpPr>
          <a:xfrm>
            <a:off x="791189" y="2616077"/>
            <a:ext cx="1831601" cy="1581837"/>
            <a:chOff x="2197100" y="1371600"/>
            <a:chExt cx="4749800" cy="4102100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100" y="1371600"/>
              <a:ext cx="4749800" cy="4102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197100" y="4681801"/>
              <a:ext cx="125875" cy="605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2622790" y="2577916"/>
            <a:ext cx="1176009" cy="459805"/>
            <a:chOff x="2622790" y="2577916"/>
            <a:chExt cx="1176009" cy="459805"/>
          </a:xfrm>
        </p:grpSpPr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2622790" y="2669452"/>
              <a:ext cx="115776" cy="126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2622790" y="2842878"/>
              <a:ext cx="115776" cy="1263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701127" y="2577916"/>
              <a:ext cx="1097672" cy="459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Corrélation &gt;0</a:t>
              </a:r>
            </a:p>
            <a:p>
              <a:r>
                <a:rPr lang="fr-FR" sz="1400" dirty="0" smtClean="0">
                  <a:latin typeface="Minion Pro"/>
                  <a:cs typeface="Minion Pro"/>
                </a:rPr>
                <a:t>Corrélation &lt;0</a:t>
              </a:r>
            </a:p>
          </p:txBody>
        </p:sp>
      </p:grp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322736" y="1959510"/>
            <a:ext cx="3896840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S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tratégie de lecture pré-implantation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1" name="Espace réservé du contenu 2"/>
          <p:cNvSpPr txBox="1">
            <a:spLocks/>
          </p:cNvSpPr>
          <p:nvPr/>
        </p:nvSpPr>
        <p:spPr>
          <a:xfrm>
            <a:off x="1901767" y="4554532"/>
            <a:ext cx="5029574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T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âche rythmique visuelle</a:t>
            </a: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19161" y="1238757"/>
            <a:ext cx="8193613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200 000 implantés en 2010 - 10% sans réel bénéfice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grpSp>
        <p:nvGrpSpPr>
          <p:cNvPr id="10" name="Grouper 9"/>
          <p:cNvGrpSpPr/>
          <p:nvPr/>
        </p:nvGrpSpPr>
        <p:grpSpPr>
          <a:xfrm>
            <a:off x="4037821" y="2061570"/>
            <a:ext cx="5106180" cy="2244710"/>
            <a:chOff x="4037821" y="1902810"/>
            <a:chExt cx="5106180" cy="2244710"/>
          </a:xfrm>
        </p:grpSpPr>
        <p:grpSp>
          <p:nvGrpSpPr>
            <p:cNvPr id="30" name="Grouper 29"/>
            <p:cNvGrpSpPr/>
            <p:nvPr/>
          </p:nvGrpSpPr>
          <p:grpSpPr>
            <a:xfrm>
              <a:off x="4037821" y="2539938"/>
              <a:ext cx="2473339" cy="1593286"/>
              <a:chOff x="6375146" y="2029653"/>
              <a:chExt cx="2473339" cy="1593286"/>
            </a:xfrm>
          </p:grpSpPr>
          <p:grpSp>
            <p:nvGrpSpPr>
              <p:cNvPr id="5" name="Grouper 4"/>
              <p:cNvGrpSpPr>
                <a:grpSpLocks noChangeAspect="1"/>
              </p:cNvGrpSpPr>
              <p:nvPr/>
            </p:nvGrpSpPr>
            <p:grpSpPr>
              <a:xfrm>
                <a:off x="6623616" y="2029653"/>
                <a:ext cx="2224869" cy="1440000"/>
                <a:chOff x="479325" y="4391984"/>
                <a:chExt cx="3325692" cy="2152485"/>
              </a:xfrm>
            </p:grpSpPr>
            <p:pic>
              <p:nvPicPr>
                <p:cNvPr id="20" name="Image 1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42" t="47998" r="58388" b="6623"/>
                <a:stretch/>
              </p:blipFill>
              <p:spPr>
                <a:xfrm>
                  <a:off x="479325" y="4396502"/>
                  <a:ext cx="3325692" cy="2147967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/>
                <p:nvPr/>
              </p:nvSpPr>
              <p:spPr>
                <a:xfrm>
                  <a:off x="2367796" y="4391984"/>
                  <a:ext cx="874418" cy="2658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" name="ZoneTexte 26"/>
              <p:cNvSpPr txBox="1"/>
              <p:nvPr/>
            </p:nvSpPr>
            <p:spPr>
              <a:xfrm>
                <a:off x="6740215" y="3315162"/>
                <a:ext cx="2082621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dorsale</a:t>
                </a: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6200000">
                <a:off x="5775983" y="2664349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grpSp>
          <p:nvGrpSpPr>
            <p:cNvPr id="9" name="Grouper 8"/>
            <p:cNvGrpSpPr/>
            <p:nvPr/>
          </p:nvGrpSpPr>
          <p:grpSpPr>
            <a:xfrm>
              <a:off x="6511160" y="2510213"/>
              <a:ext cx="2531920" cy="1637307"/>
              <a:chOff x="6377467" y="3904250"/>
              <a:chExt cx="2531920" cy="1637307"/>
            </a:xfrm>
          </p:grpSpPr>
          <p:grpSp>
            <p:nvGrpSpPr>
              <p:cNvPr id="23" name="Grouper 22"/>
              <p:cNvGrpSpPr>
                <a:grpSpLocks noChangeAspect="1"/>
              </p:cNvGrpSpPr>
              <p:nvPr/>
            </p:nvGrpSpPr>
            <p:grpSpPr>
              <a:xfrm>
                <a:off x="6645898" y="3904250"/>
                <a:ext cx="2258981" cy="1451140"/>
                <a:chOff x="5821677" y="4380118"/>
                <a:chExt cx="3322323" cy="2134218"/>
              </a:xfrm>
            </p:grpSpPr>
            <p:pic>
              <p:nvPicPr>
                <p:cNvPr id="24" name="Image 2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3667" t="47998" b="7260"/>
                <a:stretch/>
              </p:blipFill>
              <p:spPr>
                <a:xfrm>
                  <a:off x="5821677" y="4396502"/>
                  <a:ext cx="3322323" cy="2117834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6699381" y="4380118"/>
                  <a:ext cx="874418" cy="26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" name="ZoneTexte 5"/>
              <p:cNvSpPr txBox="1"/>
              <p:nvPr/>
            </p:nvSpPr>
            <p:spPr>
              <a:xfrm>
                <a:off x="6775469" y="5233780"/>
                <a:ext cx="2133918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ventrale</a:t>
                </a:r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 rot="16200000">
                <a:off x="5778304" y="4561871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4694611" y="1902810"/>
              <a:ext cx="4449390" cy="32316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80000"/>
                </a:lnSpc>
              </a:pPr>
              <a:r>
                <a:rPr lang="fr-FR" sz="18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Performances auditives post-implantation</a:t>
              </a:r>
            </a:p>
          </p:txBody>
        </p:sp>
      </p:grpSp>
      <p:sp>
        <p:nvSpPr>
          <p:cNvPr id="35" name="Rectangle à coins arrondis 3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Lazard 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et al., 2010, 2012, 2015</a:t>
            </a:r>
          </a:p>
        </p:txBody>
      </p:sp>
      <p:sp>
        <p:nvSpPr>
          <p:cNvPr id="36" name="Ellipse 35"/>
          <p:cNvSpPr/>
          <p:nvPr/>
        </p:nvSpPr>
        <p:spPr>
          <a:xfrm rot="6176087">
            <a:off x="1705695" y="2436599"/>
            <a:ext cx="463631" cy="1185452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6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Améliorer la compréhension de la parole 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chez l’implanté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311674" y="710665"/>
            <a:ext cx="283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Collaboratrice: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Diane S. Lazard</a:t>
            </a:r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Grouper 1"/>
          <p:cNvGrpSpPr>
            <a:grpSpLocks noChangeAspect="1"/>
          </p:cNvGrpSpPr>
          <p:nvPr/>
        </p:nvGrpSpPr>
        <p:grpSpPr>
          <a:xfrm>
            <a:off x="791189" y="2616077"/>
            <a:ext cx="1831601" cy="1581837"/>
            <a:chOff x="2197100" y="1371600"/>
            <a:chExt cx="4749800" cy="4102100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100" y="1371600"/>
              <a:ext cx="4749800" cy="4102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197100" y="4681801"/>
              <a:ext cx="125875" cy="605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2622790" y="2577916"/>
            <a:ext cx="1176009" cy="459805"/>
            <a:chOff x="2622790" y="2577916"/>
            <a:chExt cx="1176009" cy="459805"/>
          </a:xfrm>
        </p:grpSpPr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2622790" y="2669452"/>
              <a:ext cx="115776" cy="126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2622790" y="2842878"/>
              <a:ext cx="115776" cy="1263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701127" y="2577916"/>
              <a:ext cx="1097672" cy="459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Corrélation &gt;0</a:t>
              </a:r>
            </a:p>
            <a:p>
              <a:r>
                <a:rPr lang="fr-FR" sz="1400" dirty="0" smtClean="0">
                  <a:latin typeface="Minion Pro"/>
                  <a:cs typeface="Minion Pro"/>
                </a:rPr>
                <a:t>Corrélation &lt;0</a:t>
              </a:r>
            </a:p>
          </p:txBody>
        </p:sp>
      </p:grp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322736" y="1959510"/>
            <a:ext cx="3896840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S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tratégie de lecture pré-implantation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1" name="Espace réservé du contenu 2"/>
          <p:cNvSpPr txBox="1">
            <a:spLocks/>
          </p:cNvSpPr>
          <p:nvPr/>
        </p:nvSpPr>
        <p:spPr>
          <a:xfrm>
            <a:off x="1901767" y="4554532"/>
            <a:ext cx="5029574" cy="7478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T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âche rythmique visuelle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stratégie motrice </a:t>
            </a:r>
            <a:r>
              <a:rPr lang="fr-FR" sz="1200" i="1" dirty="0" smtClean="0">
                <a:solidFill>
                  <a:srgbClr val="000000"/>
                </a:solidFill>
                <a:latin typeface="Minion Pro"/>
                <a:cs typeface="Minion Pro"/>
              </a:rPr>
              <a:t>(cf. Morillon et </a:t>
            </a:r>
            <a:r>
              <a:rPr lang="fr-FR" sz="1200" i="1" dirty="0">
                <a:solidFill>
                  <a:srgbClr val="000000"/>
                </a:solidFill>
                <a:latin typeface="Minion Pro"/>
                <a:cs typeface="Minion Pro"/>
              </a:rPr>
              <a:t>al., </a:t>
            </a:r>
            <a:r>
              <a:rPr lang="fr-FR" sz="1200" i="1" dirty="0" smtClean="0">
                <a:solidFill>
                  <a:srgbClr val="000000"/>
                </a:solidFill>
                <a:latin typeface="Minion Pro"/>
                <a:cs typeface="Minion Pro"/>
              </a:rPr>
              <a:t>2014)</a:t>
            </a:r>
            <a:endParaRPr lang="fr-FR" sz="12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19161" y="1238757"/>
            <a:ext cx="8193613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200 000 implantés en 2010 - 10% sans réel bénéfice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grpSp>
        <p:nvGrpSpPr>
          <p:cNvPr id="10" name="Grouper 9"/>
          <p:cNvGrpSpPr/>
          <p:nvPr/>
        </p:nvGrpSpPr>
        <p:grpSpPr>
          <a:xfrm>
            <a:off x="4037821" y="2061570"/>
            <a:ext cx="5106180" cy="2244710"/>
            <a:chOff x="4037821" y="1902810"/>
            <a:chExt cx="5106180" cy="2244710"/>
          </a:xfrm>
        </p:grpSpPr>
        <p:grpSp>
          <p:nvGrpSpPr>
            <p:cNvPr id="30" name="Grouper 29"/>
            <p:cNvGrpSpPr/>
            <p:nvPr/>
          </p:nvGrpSpPr>
          <p:grpSpPr>
            <a:xfrm>
              <a:off x="4037821" y="2539938"/>
              <a:ext cx="2473339" cy="1593286"/>
              <a:chOff x="6375146" y="2029653"/>
              <a:chExt cx="2473339" cy="1593286"/>
            </a:xfrm>
          </p:grpSpPr>
          <p:grpSp>
            <p:nvGrpSpPr>
              <p:cNvPr id="5" name="Grouper 4"/>
              <p:cNvGrpSpPr>
                <a:grpSpLocks noChangeAspect="1"/>
              </p:cNvGrpSpPr>
              <p:nvPr/>
            </p:nvGrpSpPr>
            <p:grpSpPr>
              <a:xfrm>
                <a:off x="6623616" y="2029653"/>
                <a:ext cx="2224869" cy="1440000"/>
                <a:chOff x="479325" y="4391984"/>
                <a:chExt cx="3325692" cy="2152485"/>
              </a:xfrm>
            </p:grpSpPr>
            <p:pic>
              <p:nvPicPr>
                <p:cNvPr id="20" name="Image 1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42" t="47998" r="58388" b="6623"/>
                <a:stretch/>
              </p:blipFill>
              <p:spPr>
                <a:xfrm>
                  <a:off x="479325" y="4396502"/>
                  <a:ext cx="3325692" cy="2147967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/>
                <p:nvPr/>
              </p:nvSpPr>
              <p:spPr>
                <a:xfrm>
                  <a:off x="2367796" y="4391984"/>
                  <a:ext cx="874418" cy="2658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" name="ZoneTexte 26"/>
              <p:cNvSpPr txBox="1"/>
              <p:nvPr/>
            </p:nvSpPr>
            <p:spPr>
              <a:xfrm>
                <a:off x="6740215" y="3315162"/>
                <a:ext cx="2082621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dorsale</a:t>
                </a: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6200000">
                <a:off x="5775983" y="2664349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grpSp>
          <p:nvGrpSpPr>
            <p:cNvPr id="9" name="Grouper 8"/>
            <p:cNvGrpSpPr/>
            <p:nvPr/>
          </p:nvGrpSpPr>
          <p:grpSpPr>
            <a:xfrm>
              <a:off x="6511160" y="2510213"/>
              <a:ext cx="2531920" cy="1637307"/>
              <a:chOff x="6377467" y="3904250"/>
              <a:chExt cx="2531920" cy="1637307"/>
            </a:xfrm>
          </p:grpSpPr>
          <p:grpSp>
            <p:nvGrpSpPr>
              <p:cNvPr id="23" name="Grouper 22"/>
              <p:cNvGrpSpPr>
                <a:grpSpLocks noChangeAspect="1"/>
              </p:cNvGrpSpPr>
              <p:nvPr/>
            </p:nvGrpSpPr>
            <p:grpSpPr>
              <a:xfrm>
                <a:off x="6645898" y="3904250"/>
                <a:ext cx="2258981" cy="1451140"/>
                <a:chOff x="5821677" y="4380118"/>
                <a:chExt cx="3322323" cy="2134218"/>
              </a:xfrm>
            </p:grpSpPr>
            <p:pic>
              <p:nvPicPr>
                <p:cNvPr id="24" name="Image 2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3667" t="47998" b="7260"/>
                <a:stretch/>
              </p:blipFill>
              <p:spPr>
                <a:xfrm>
                  <a:off x="5821677" y="4396502"/>
                  <a:ext cx="3322323" cy="2117834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6699381" y="4380118"/>
                  <a:ext cx="874418" cy="26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" name="ZoneTexte 5"/>
              <p:cNvSpPr txBox="1"/>
              <p:nvPr/>
            </p:nvSpPr>
            <p:spPr>
              <a:xfrm>
                <a:off x="6775469" y="5233780"/>
                <a:ext cx="2133918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ventrale</a:t>
                </a:r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 rot="16200000">
                <a:off x="5778304" y="4561871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4694611" y="1902810"/>
              <a:ext cx="4449390" cy="32316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80000"/>
                </a:lnSpc>
              </a:pPr>
              <a:r>
                <a:rPr lang="fr-FR" sz="18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Performances auditives post-implantation</a:t>
              </a:r>
            </a:p>
          </p:txBody>
        </p:sp>
      </p:grpSp>
      <p:sp>
        <p:nvSpPr>
          <p:cNvPr id="34" name="Ellipse 33"/>
          <p:cNvSpPr/>
          <p:nvPr/>
        </p:nvSpPr>
        <p:spPr>
          <a:xfrm rot="6176087">
            <a:off x="1705695" y="2436599"/>
            <a:ext cx="463631" cy="1185452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à coins arrondis 3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Lazard 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et al., 2010, 2012, 2015</a:t>
            </a:r>
          </a:p>
        </p:txBody>
      </p:sp>
    </p:spTree>
    <p:extLst>
      <p:ext uri="{BB962C8B-B14F-4D97-AF65-F5344CB8AC3E}">
        <p14:creationId xmlns:p14="http://schemas.microsoft.com/office/powerpoint/2010/main" val="5166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Améliorer la compréhension de la parole 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chez l’implanté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311674" y="710665"/>
            <a:ext cx="283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Collaboratrice: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Diane S. Lazard</a:t>
            </a:r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Grouper 1"/>
          <p:cNvGrpSpPr>
            <a:grpSpLocks noChangeAspect="1"/>
          </p:cNvGrpSpPr>
          <p:nvPr/>
        </p:nvGrpSpPr>
        <p:grpSpPr>
          <a:xfrm>
            <a:off x="791189" y="2616077"/>
            <a:ext cx="1831601" cy="1581837"/>
            <a:chOff x="2197100" y="1371600"/>
            <a:chExt cx="4749800" cy="4102100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100" y="1371600"/>
              <a:ext cx="4749800" cy="4102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197100" y="4681801"/>
              <a:ext cx="125875" cy="605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2622790" y="2577916"/>
            <a:ext cx="1176009" cy="459805"/>
            <a:chOff x="2622790" y="2577916"/>
            <a:chExt cx="1176009" cy="459805"/>
          </a:xfrm>
        </p:grpSpPr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2622790" y="2669452"/>
              <a:ext cx="115776" cy="126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2622790" y="2842878"/>
              <a:ext cx="115776" cy="1263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701127" y="2577916"/>
              <a:ext cx="1097672" cy="459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Corrélation &gt;0</a:t>
              </a:r>
            </a:p>
            <a:p>
              <a:r>
                <a:rPr lang="fr-FR" sz="1400" dirty="0" smtClean="0">
                  <a:latin typeface="Minion Pro"/>
                  <a:cs typeface="Minion Pro"/>
                </a:rPr>
                <a:t>Corrélation &lt;0</a:t>
              </a:r>
            </a:p>
          </p:txBody>
        </p:sp>
      </p:grp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322736" y="1959510"/>
            <a:ext cx="3896840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S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tratégie de lecture pré-implantation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1" name="Espace réservé du contenu 2"/>
          <p:cNvSpPr txBox="1">
            <a:spLocks/>
          </p:cNvSpPr>
          <p:nvPr/>
        </p:nvSpPr>
        <p:spPr>
          <a:xfrm>
            <a:off x="1901767" y="4554532"/>
            <a:ext cx="5029574" cy="108029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T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âche rythmique visuelle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stratégie motrice </a:t>
            </a:r>
            <a:r>
              <a:rPr lang="fr-FR" sz="1200" i="1" dirty="0" smtClean="0">
                <a:solidFill>
                  <a:srgbClr val="000000"/>
                </a:solidFill>
                <a:latin typeface="Minion Pro"/>
                <a:cs typeface="Minion Pro"/>
              </a:rPr>
              <a:t>(cf. Morillon et </a:t>
            </a:r>
            <a:r>
              <a:rPr lang="fr-FR" sz="1200" i="1" dirty="0">
                <a:solidFill>
                  <a:srgbClr val="000000"/>
                </a:solidFill>
                <a:latin typeface="Minion Pro"/>
                <a:cs typeface="Minion Pro"/>
              </a:rPr>
              <a:t>al., </a:t>
            </a:r>
            <a:r>
              <a:rPr lang="fr-FR" sz="1200" i="1" dirty="0" smtClean="0">
                <a:solidFill>
                  <a:srgbClr val="000000"/>
                </a:solidFill>
                <a:latin typeface="Minion Pro"/>
                <a:cs typeface="Minion Pro"/>
              </a:rPr>
              <a:t>2014)</a:t>
            </a:r>
            <a:endParaRPr lang="fr-FR" sz="1200" dirty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marqueurs comportementaux prédictifs</a:t>
            </a: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19161" y="1238757"/>
            <a:ext cx="8193613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200 000 implantés en 2010 - 10% sans réel bénéfice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grpSp>
        <p:nvGrpSpPr>
          <p:cNvPr id="10" name="Grouper 9"/>
          <p:cNvGrpSpPr/>
          <p:nvPr/>
        </p:nvGrpSpPr>
        <p:grpSpPr>
          <a:xfrm>
            <a:off x="4037821" y="2061570"/>
            <a:ext cx="5106180" cy="2244710"/>
            <a:chOff x="4037821" y="1902810"/>
            <a:chExt cx="5106180" cy="2244710"/>
          </a:xfrm>
        </p:grpSpPr>
        <p:grpSp>
          <p:nvGrpSpPr>
            <p:cNvPr id="30" name="Grouper 29"/>
            <p:cNvGrpSpPr/>
            <p:nvPr/>
          </p:nvGrpSpPr>
          <p:grpSpPr>
            <a:xfrm>
              <a:off x="4037821" y="2539938"/>
              <a:ext cx="2473339" cy="1593286"/>
              <a:chOff x="6375146" y="2029653"/>
              <a:chExt cx="2473339" cy="1593286"/>
            </a:xfrm>
          </p:grpSpPr>
          <p:grpSp>
            <p:nvGrpSpPr>
              <p:cNvPr id="5" name="Grouper 4"/>
              <p:cNvGrpSpPr>
                <a:grpSpLocks noChangeAspect="1"/>
              </p:cNvGrpSpPr>
              <p:nvPr/>
            </p:nvGrpSpPr>
            <p:grpSpPr>
              <a:xfrm>
                <a:off x="6623616" y="2029653"/>
                <a:ext cx="2224869" cy="1440000"/>
                <a:chOff x="479325" y="4391984"/>
                <a:chExt cx="3325692" cy="2152485"/>
              </a:xfrm>
            </p:grpSpPr>
            <p:pic>
              <p:nvPicPr>
                <p:cNvPr id="20" name="Image 1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42" t="47998" r="58388" b="6623"/>
                <a:stretch/>
              </p:blipFill>
              <p:spPr>
                <a:xfrm>
                  <a:off x="479325" y="4396502"/>
                  <a:ext cx="3325692" cy="2147967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/>
                <p:nvPr/>
              </p:nvSpPr>
              <p:spPr>
                <a:xfrm>
                  <a:off x="2367796" y="4391984"/>
                  <a:ext cx="874418" cy="2658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" name="ZoneTexte 26"/>
              <p:cNvSpPr txBox="1"/>
              <p:nvPr/>
            </p:nvSpPr>
            <p:spPr>
              <a:xfrm>
                <a:off x="6740215" y="3315162"/>
                <a:ext cx="2082621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dorsale</a:t>
                </a: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6200000">
                <a:off x="5775983" y="2664349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grpSp>
          <p:nvGrpSpPr>
            <p:cNvPr id="9" name="Grouper 8"/>
            <p:cNvGrpSpPr/>
            <p:nvPr/>
          </p:nvGrpSpPr>
          <p:grpSpPr>
            <a:xfrm>
              <a:off x="6511160" y="2510213"/>
              <a:ext cx="2531920" cy="1637307"/>
              <a:chOff x="6377467" y="3904250"/>
              <a:chExt cx="2531920" cy="1637307"/>
            </a:xfrm>
          </p:grpSpPr>
          <p:grpSp>
            <p:nvGrpSpPr>
              <p:cNvPr id="23" name="Grouper 22"/>
              <p:cNvGrpSpPr>
                <a:grpSpLocks noChangeAspect="1"/>
              </p:cNvGrpSpPr>
              <p:nvPr/>
            </p:nvGrpSpPr>
            <p:grpSpPr>
              <a:xfrm>
                <a:off x="6645898" y="3904250"/>
                <a:ext cx="2258981" cy="1451140"/>
                <a:chOff x="5821677" y="4380118"/>
                <a:chExt cx="3322323" cy="2134218"/>
              </a:xfrm>
            </p:grpSpPr>
            <p:pic>
              <p:nvPicPr>
                <p:cNvPr id="24" name="Image 2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3667" t="47998" b="7260"/>
                <a:stretch/>
              </p:blipFill>
              <p:spPr>
                <a:xfrm>
                  <a:off x="5821677" y="4396502"/>
                  <a:ext cx="3322323" cy="2117834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6699381" y="4380118"/>
                  <a:ext cx="874418" cy="26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" name="ZoneTexte 5"/>
              <p:cNvSpPr txBox="1"/>
              <p:nvPr/>
            </p:nvSpPr>
            <p:spPr>
              <a:xfrm>
                <a:off x="6775469" y="5233780"/>
                <a:ext cx="2133918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ventrale</a:t>
                </a:r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 rot="16200000">
                <a:off x="5778304" y="4561871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4694611" y="1902810"/>
              <a:ext cx="4449390" cy="32316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80000"/>
                </a:lnSpc>
              </a:pPr>
              <a:r>
                <a:rPr lang="fr-FR" sz="18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Performances auditives post-implantation</a:t>
              </a:r>
            </a:p>
          </p:txBody>
        </p:sp>
      </p:grpSp>
      <p:sp>
        <p:nvSpPr>
          <p:cNvPr id="34" name="Ellipse 33"/>
          <p:cNvSpPr/>
          <p:nvPr/>
        </p:nvSpPr>
        <p:spPr>
          <a:xfrm rot="6176087">
            <a:off x="1705695" y="2436599"/>
            <a:ext cx="463631" cy="1185452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à coins arrondis 3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Lazard 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et al., 2010, 2012, 2015</a:t>
            </a:r>
          </a:p>
        </p:txBody>
      </p:sp>
    </p:spTree>
    <p:extLst>
      <p:ext uri="{BB962C8B-B14F-4D97-AF65-F5344CB8AC3E}">
        <p14:creationId xmlns:p14="http://schemas.microsoft.com/office/powerpoint/2010/main" val="5166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Améliorer la compréhension de la parole </a:t>
            </a:r>
          </a:p>
          <a:p>
            <a:pPr algn="ctr"/>
            <a:r>
              <a:rPr lang="fr-FR" sz="2800" dirty="0">
                <a:solidFill>
                  <a:schemeClr val="tx1"/>
                </a:solidFill>
                <a:latin typeface="Minion Pro"/>
                <a:cs typeface="Minion Pro"/>
              </a:rPr>
              <a:t>chez l’implanté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311674" y="710665"/>
            <a:ext cx="283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Collaboratrice: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Diane S. Lazard</a:t>
            </a:r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Grouper 1"/>
          <p:cNvGrpSpPr>
            <a:grpSpLocks noChangeAspect="1"/>
          </p:cNvGrpSpPr>
          <p:nvPr/>
        </p:nvGrpSpPr>
        <p:grpSpPr>
          <a:xfrm>
            <a:off x="791189" y="2616077"/>
            <a:ext cx="1831601" cy="1581837"/>
            <a:chOff x="2197100" y="1371600"/>
            <a:chExt cx="4749800" cy="4102100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100" y="1371600"/>
              <a:ext cx="4749800" cy="4102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197100" y="4681801"/>
              <a:ext cx="125875" cy="605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2622790" y="2577916"/>
            <a:ext cx="1176009" cy="459805"/>
            <a:chOff x="2622790" y="2577916"/>
            <a:chExt cx="1176009" cy="459805"/>
          </a:xfrm>
        </p:grpSpPr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2622790" y="2669452"/>
              <a:ext cx="115776" cy="12639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2622790" y="2842878"/>
              <a:ext cx="115776" cy="1263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701127" y="2577916"/>
              <a:ext cx="1097672" cy="459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Corrélation &gt;0</a:t>
              </a:r>
            </a:p>
            <a:p>
              <a:r>
                <a:rPr lang="fr-FR" sz="1400" dirty="0" smtClean="0">
                  <a:latin typeface="Minion Pro"/>
                  <a:cs typeface="Minion Pro"/>
                </a:rPr>
                <a:t>Corrélation &lt;0</a:t>
              </a:r>
            </a:p>
          </p:txBody>
        </p:sp>
      </p:grp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322736" y="1959510"/>
            <a:ext cx="3896840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S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tratégie de lecture pré-implantation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1" name="Espace réservé du contenu 2"/>
          <p:cNvSpPr txBox="1">
            <a:spLocks/>
          </p:cNvSpPr>
          <p:nvPr/>
        </p:nvSpPr>
        <p:spPr>
          <a:xfrm>
            <a:off x="1901767" y="4554532"/>
            <a:ext cx="5029574" cy="174509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2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T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âche rythmique visuelle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stratégie motrice </a:t>
            </a:r>
            <a:r>
              <a:rPr lang="fr-FR" sz="1200" i="1" dirty="0" smtClean="0">
                <a:solidFill>
                  <a:srgbClr val="000000"/>
                </a:solidFill>
                <a:latin typeface="Minion Pro"/>
                <a:cs typeface="Minion Pro"/>
              </a:rPr>
              <a:t>(cf. Morillon et </a:t>
            </a:r>
            <a:r>
              <a:rPr lang="fr-FR" sz="1200" i="1" dirty="0">
                <a:solidFill>
                  <a:srgbClr val="000000"/>
                </a:solidFill>
                <a:latin typeface="Minion Pro"/>
                <a:cs typeface="Minion Pro"/>
              </a:rPr>
              <a:t>al., </a:t>
            </a:r>
            <a:r>
              <a:rPr lang="fr-FR" sz="1200" i="1" dirty="0" smtClean="0">
                <a:solidFill>
                  <a:srgbClr val="000000"/>
                </a:solidFill>
                <a:latin typeface="Minion Pro"/>
                <a:cs typeface="Minion Pro"/>
              </a:rPr>
              <a:t>2014)</a:t>
            </a:r>
            <a:endParaRPr lang="fr-FR" sz="1200" dirty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marqueurs comportementaux prédictifs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Wingdings" charset="2"/>
              <a:buChar char="§"/>
            </a:pPr>
            <a:endParaRPr lang="fr-FR" sz="180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P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rogramme cognitif : stimuler la </a:t>
            </a:r>
            <a:r>
              <a:rPr lang="fr-FR" sz="1800" i="1" dirty="0" smtClean="0">
                <a:solidFill>
                  <a:srgbClr val="000000"/>
                </a:solidFill>
                <a:latin typeface="Minion Pro"/>
                <a:cs typeface="Minion Pro"/>
              </a:rPr>
              <a:t>voie dorsale</a:t>
            </a: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19161" y="1238757"/>
            <a:ext cx="8193613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200 000 implantés en 2010 - 10% sans réel bénéfice</a:t>
            </a:r>
            <a:endParaRPr lang="fr-FR" sz="1400" i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grpSp>
        <p:nvGrpSpPr>
          <p:cNvPr id="10" name="Grouper 9"/>
          <p:cNvGrpSpPr/>
          <p:nvPr/>
        </p:nvGrpSpPr>
        <p:grpSpPr>
          <a:xfrm>
            <a:off x="4037821" y="2061570"/>
            <a:ext cx="5106180" cy="2244710"/>
            <a:chOff x="4037821" y="1902810"/>
            <a:chExt cx="5106180" cy="2244710"/>
          </a:xfrm>
        </p:grpSpPr>
        <p:grpSp>
          <p:nvGrpSpPr>
            <p:cNvPr id="30" name="Grouper 29"/>
            <p:cNvGrpSpPr/>
            <p:nvPr/>
          </p:nvGrpSpPr>
          <p:grpSpPr>
            <a:xfrm>
              <a:off x="4037821" y="2539938"/>
              <a:ext cx="2473339" cy="1593286"/>
              <a:chOff x="6375146" y="2029653"/>
              <a:chExt cx="2473339" cy="1593286"/>
            </a:xfrm>
          </p:grpSpPr>
          <p:grpSp>
            <p:nvGrpSpPr>
              <p:cNvPr id="5" name="Grouper 4"/>
              <p:cNvGrpSpPr>
                <a:grpSpLocks noChangeAspect="1"/>
              </p:cNvGrpSpPr>
              <p:nvPr/>
            </p:nvGrpSpPr>
            <p:grpSpPr>
              <a:xfrm>
                <a:off x="6623616" y="2029653"/>
                <a:ext cx="2224869" cy="1440000"/>
                <a:chOff x="479325" y="4391984"/>
                <a:chExt cx="3325692" cy="2152485"/>
              </a:xfrm>
            </p:grpSpPr>
            <p:pic>
              <p:nvPicPr>
                <p:cNvPr id="20" name="Image 1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42" t="47998" r="58388" b="6623"/>
                <a:stretch/>
              </p:blipFill>
              <p:spPr>
                <a:xfrm>
                  <a:off x="479325" y="4396502"/>
                  <a:ext cx="3325692" cy="2147967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/>
                <p:nvPr/>
              </p:nvSpPr>
              <p:spPr>
                <a:xfrm>
                  <a:off x="2367796" y="4391984"/>
                  <a:ext cx="874418" cy="2658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7" name="ZoneTexte 26"/>
              <p:cNvSpPr txBox="1"/>
              <p:nvPr/>
            </p:nvSpPr>
            <p:spPr>
              <a:xfrm>
                <a:off x="6740215" y="3315162"/>
                <a:ext cx="2082621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dorsale</a:t>
                </a: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6200000">
                <a:off x="5775983" y="2664349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grpSp>
          <p:nvGrpSpPr>
            <p:cNvPr id="9" name="Grouper 8"/>
            <p:cNvGrpSpPr/>
            <p:nvPr/>
          </p:nvGrpSpPr>
          <p:grpSpPr>
            <a:xfrm>
              <a:off x="6511160" y="2510213"/>
              <a:ext cx="2531920" cy="1637307"/>
              <a:chOff x="6377467" y="3904250"/>
              <a:chExt cx="2531920" cy="1637307"/>
            </a:xfrm>
          </p:grpSpPr>
          <p:grpSp>
            <p:nvGrpSpPr>
              <p:cNvPr id="23" name="Grouper 22"/>
              <p:cNvGrpSpPr>
                <a:grpSpLocks noChangeAspect="1"/>
              </p:cNvGrpSpPr>
              <p:nvPr/>
            </p:nvGrpSpPr>
            <p:grpSpPr>
              <a:xfrm>
                <a:off x="6645898" y="3904250"/>
                <a:ext cx="2258981" cy="1451140"/>
                <a:chOff x="5821677" y="4380118"/>
                <a:chExt cx="3322323" cy="2134218"/>
              </a:xfrm>
            </p:grpSpPr>
            <p:pic>
              <p:nvPicPr>
                <p:cNvPr id="24" name="Image 2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3667" t="47998" b="7260"/>
                <a:stretch/>
              </p:blipFill>
              <p:spPr>
                <a:xfrm>
                  <a:off x="5821677" y="4396502"/>
                  <a:ext cx="3322323" cy="2117834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6699381" y="4380118"/>
                  <a:ext cx="874418" cy="26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" name="ZoneTexte 5"/>
              <p:cNvSpPr txBox="1"/>
              <p:nvPr/>
            </p:nvSpPr>
            <p:spPr>
              <a:xfrm>
                <a:off x="6775469" y="5233780"/>
                <a:ext cx="2133918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Recrutement de la voie ventrale</a:t>
                </a:r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 rot="16200000">
                <a:off x="5778304" y="4561871"/>
                <a:ext cx="1506103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Efficacité de l’implant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4694611" y="1902810"/>
              <a:ext cx="4449390" cy="32316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80000"/>
                </a:lnSpc>
              </a:pPr>
              <a:r>
                <a:rPr lang="fr-FR" sz="18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Performances auditives post-implantation</a:t>
              </a:r>
            </a:p>
          </p:txBody>
        </p:sp>
      </p:grpSp>
      <p:sp>
        <p:nvSpPr>
          <p:cNvPr id="34" name="Ellipse 33"/>
          <p:cNvSpPr/>
          <p:nvPr/>
        </p:nvSpPr>
        <p:spPr>
          <a:xfrm rot="6176087">
            <a:off x="1705695" y="2436599"/>
            <a:ext cx="463631" cy="1185452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à coins arrondis 3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Lazard 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et al., 2010, 2012, 2015</a:t>
            </a:r>
          </a:p>
        </p:txBody>
      </p:sp>
    </p:spTree>
    <p:extLst>
      <p:ext uri="{BB962C8B-B14F-4D97-AF65-F5344CB8AC3E}">
        <p14:creationId xmlns:p14="http://schemas.microsoft.com/office/powerpoint/2010/main" val="21375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/>
          </p:cNvSpPr>
          <p:nvPr/>
        </p:nvSpPr>
        <p:spPr>
          <a:xfrm>
            <a:off x="305700" y="4271725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 smtClean="0">
                <a:solidFill>
                  <a:srgbClr val="1F497D"/>
                </a:solidFill>
                <a:latin typeface="Minion Pro"/>
                <a:cs typeface="Minion Pro"/>
              </a:rPr>
              <a:t>Prédictions multiples : </a:t>
            </a:r>
            <a:r>
              <a:rPr lang="fr-FR" sz="2400" dirty="0">
                <a:solidFill>
                  <a:srgbClr val="000000"/>
                </a:solidFill>
                <a:latin typeface="Minion Pro"/>
                <a:cs typeface="Minion Pro"/>
              </a:rPr>
              <a:t>Interaction entre information temporelle et spectrale</a:t>
            </a:r>
            <a:endParaRPr lang="fr-FR" sz="2400" dirty="0">
              <a:solidFill>
                <a:srgbClr val="1F497D"/>
              </a:solidFill>
              <a:latin typeface="Minion Pro"/>
              <a:cs typeface="Minion Pro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05700" y="1862198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rgbClr val="A6A6A6"/>
                </a:solidFill>
                <a:latin typeface="Minion Pro"/>
                <a:cs typeface="Minion Pro"/>
              </a:rPr>
              <a:t>Généralisation écologique : Rôle du système moteur lors de la compréhension de la parole dans un environnement bruyant</a:t>
            </a: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Projet de recherche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9749" y="3059805"/>
            <a:ext cx="8588966" cy="9664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>
                <a:solidFill>
                  <a:srgbClr val="A6A6A6"/>
                </a:solidFill>
                <a:latin typeface="Minion Pro"/>
                <a:cs typeface="Minion Pro"/>
              </a:rPr>
              <a:t>Application clinique : Améliorer la compréhension de la parole chez l’implanté cochléaire</a:t>
            </a:r>
          </a:p>
        </p:txBody>
      </p:sp>
    </p:spTree>
    <p:extLst>
      <p:ext uri="{BB962C8B-B14F-4D97-AF65-F5344CB8AC3E}">
        <p14:creationId xmlns:p14="http://schemas.microsoft.com/office/powerpoint/2010/main" val="376938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r 17"/>
          <p:cNvGrpSpPr>
            <a:grpSpLocks/>
          </p:cNvGrpSpPr>
          <p:nvPr/>
        </p:nvGrpSpPr>
        <p:grpSpPr>
          <a:xfrm>
            <a:off x="4210772" y="2877024"/>
            <a:ext cx="1080000" cy="720000"/>
            <a:chOff x="3927050" y="3280143"/>
            <a:chExt cx="1627679" cy="915740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592" l="0" r="952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7050" y="3280143"/>
              <a:ext cx="1627679" cy="692007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31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7050" y="3873500"/>
              <a:ext cx="1569200" cy="322383"/>
            </a:xfrm>
            <a:prstGeom prst="rect">
              <a:avLst/>
            </a:prstGeom>
          </p:spPr>
        </p:pic>
      </p:grp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>
                <a:solidFill>
                  <a:srgbClr val="000000"/>
                </a:solidFill>
                <a:latin typeface="Minion Pro"/>
                <a:cs typeface="Minion Pro"/>
              </a:rPr>
              <a:t>Prédictions sensorielles </a:t>
            </a:r>
            <a:r>
              <a:rPr lang="fr-FR" sz="2800" smtClean="0">
                <a:solidFill>
                  <a:srgbClr val="000000"/>
                </a:solidFill>
                <a:latin typeface="Minion Pro"/>
                <a:cs typeface="Minion Pro"/>
              </a:rPr>
              <a:t>multiples</a:t>
            </a:r>
          </a:p>
          <a:p>
            <a:pPr algn="ctr">
              <a:lnSpc>
                <a:spcPct val="120000"/>
              </a:lnSpc>
            </a:pPr>
            <a:endParaRPr lang="fr-FR" sz="200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429094" y="710665"/>
            <a:ext cx="2714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smtClean="0">
                <a:solidFill>
                  <a:schemeClr val="accent1">
                    <a:lumMod val="50000"/>
                  </a:schemeClr>
                </a:solidFill>
              </a:rPr>
              <a:t>Valentin Wyart</a:t>
            </a:r>
            <a:endParaRPr lang="fr-F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4" name="Grouper 43"/>
          <p:cNvGrpSpPr>
            <a:grpSpLocks noChangeAspect="1"/>
          </p:cNvGrpSpPr>
          <p:nvPr/>
        </p:nvGrpSpPr>
        <p:grpSpPr>
          <a:xfrm>
            <a:off x="1866605" y="2205231"/>
            <a:ext cx="4303563" cy="3040748"/>
            <a:chOff x="4272103" y="532998"/>
            <a:chExt cx="4182170" cy="2954973"/>
          </a:xfrm>
        </p:grpSpPr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  <a:alphaModFix amt="25000"/>
            </a:blip>
            <a:stretch>
              <a:fillRect/>
            </a:stretch>
          </p:blipFill>
          <p:spPr>
            <a:xfrm>
              <a:off x="4624934" y="532998"/>
              <a:ext cx="3829339" cy="2954973"/>
            </a:xfrm>
            <a:prstGeom prst="rect">
              <a:avLst/>
            </a:prstGeom>
          </p:spPr>
        </p:pic>
        <p:grpSp>
          <p:nvGrpSpPr>
            <p:cNvPr id="52" name="Grouper 51"/>
            <p:cNvGrpSpPr/>
            <p:nvPr/>
          </p:nvGrpSpPr>
          <p:grpSpPr>
            <a:xfrm>
              <a:off x="4272103" y="2447809"/>
              <a:ext cx="1404692" cy="680493"/>
              <a:chOff x="4272103" y="2447809"/>
              <a:chExt cx="1404692" cy="680493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4272103" y="2447809"/>
                <a:ext cx="918842" cy="680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180619" y="2516758"/>
                <a:ext cx="162725" cy="6115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667266" y="2710082"/>
                <a:ext cx="918842" cy="23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24395" y="2725149"/>
                <a:ext cx="152400" cy="978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" name="Grouper 3"/>
          <p:cNvGrpSpPr/>
          <p:nvPr/>
        </p:nvGrpSpPr>
        <p:grpSpPr>
          <a:xfrm>
            <a:off x="4936300" y="3182321"/>
            <a:ext cx="3168838" cy="1626272"/>
            <a:chOff x="4936300" y="3182321"/>
            <a:chExt cx="3168838" cy="1626272"/>
          </a:xfrm>
        </p:grpSpPr>
        <p:sp>
          <p:nvSpPr>
            <p:cNvPr id="49" name="Flèche courbée vers la droite 48"/>
            <p:cNvSpPr>
              <a:spLocks noChangeAspect="1"/>
            </p:cNvSpPr>
            <p:nvPr/>
          </p:nvSpPr>
          <p:spPr>
            <a:xfrm rot="17711811" flipH="1" flipV="1">
              <a:off x="5359180" y="2759441"/>
              <a:ext cx="589785" cy="1435545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50" name="Image 49" descr="F1_wav+env.tiff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6036317" y="3891261"/>
              <a:ext cx="2068821" cy="917332"/>
            </a:xfrm>
            <a:prstGeom prst="rect">
              <a:avLst/>
            </a:prstGeom>
          </p:spPr>
        </p:pic>
      </p:grpSp>
      <p:sp>
        <p:nvSpPr>
          <p:cNvPr id="71" name="Rectangle à coins arrondis 70"/>
          <p:cNvSpPr/>
          <p:nvPr/>
        </p:nvSpPr>
        <p:spPr>
          <a:xfrm>
            <a:off x="6429094" y="6254484"/>
            <a:ext cx="2680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smtClean="0">
                <a:solidFill>
                  <a:schemeClr val="tx1"/>
                </a:solidFill>
                <a:latin typeface="Minion Pro"/>
                <a:cs typeface="Minion Pro"/>
              </a:rPr>
              <a:t> &amp; Barbot, </a:t>
            </a:r>
            <a:r>
              <a:rPr lang="fr-FR" sz="1200" i="1" smtClean="0">
                <a:solidFill>
                  <a:schemeClr val="tx1"/>
                </a:solidFill>
                <a:latin typeface="Minion Pro"/>
                <a:cs typeface="Minion Pro"/>
              </a:rPr>
              <a:t>Frontiers,</a:t>
            </a:r>
            <a:r>
              <a:rPr lang="fr-FR" sz="1200" smtClean="0">
                <a:solidFill>
                  <a:schemeClr val="tx1"/>
                </a:solidFill>
                <a:latin typeface="Minion Pro"/>
                <a:cs typeface="Minion Pro"/>
              </a:rPr>
              <a:t> 2013</a:t>
            </a:r>
          </a:p>
          <a:p>
            <a:r>
              <a:rPr lang="fr-FR" sz="1400" u="sng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smtClean="0">
                <a:solidFill>
                  <a:schemeClr val="tx1"/>
                </a:solidFill>
                <a:latin typeface="Minion Pro"/>
                <a:cs typeface="Minion Pro"/>
              </a:rPr>
              <a:t> … Wyart, </a:t>
            </a:r>
            <a:r>
              <a:rPr lang="fr-FR" sz="1200" i="1" smtClean="0">
                <a:solidFill>
                  <a:schemeClr val="tx1"/>
                </a:solidFill>
                <a:latin typeface="Minion Pro"/>
                <a:cs typeface="Minion Pro"/>
              </a:rPr>
              <a:t>en revue</a:t>
            </a:r>
            <a:endParaRPr lang="fr-FR" sz="1200">
              <a:solidFill>
                <a:schemeClr val="tx1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9340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r 28"/>
          <p:cNvGrpSpPr>
            <a:grpSpLocks/>
          </p:cNvGrpSpPr>
          <p:nvPr/>
        </p:nvGrpSpPr>
        <p:grpSpPr>
          <a:xfrm>
            <a:off x="4210772" y="2877024"/>
            <a:ext cx="1080000" cy="720000"/>
            <a:chOff x="3927050" y="3280143"/>
            <a:chExt cx="1627679" cy="915740"/>
          </a:xfrm>
        </p:grpSpPr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592" l="0" r="952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7050" y="3280143"/>
              <a:ext cx="1627679" cy="692007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31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7050" y="3873500"/>
              <a:ext cx="1569200" cy="322383"/>
            </a:xfrm>
            <a:prstGeom prst="rect">
              <a:avLst/>
            </a:prstGeom>
          </p:spPr>
        </p:pic>
      </p:grp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>
                <a:solidFill>
                  <a:srgbClr val="000000"/>
                </a:solidFill>
                <a:latin typeface="Minion Pro"/>
                <a:cs typeface="Minion Pro"/>
              </a:rPr>
              <a:t>Prédictions sensorielles </a:t>
            </a:r>
            <a:r>
              <a:rPr lang="fr-FR" sz="2800" smtClean="0">
                <a:solidFill>
                  <a:srgbClr val="000000"/>
                </a:solidFill>
                <a:latin typeface="Minion Pro"/>
                <a:cs typeface="Minion Pro"/>
              </a:rPr>
              <a:t>multiples</a:t>
            </a:r>
          </a:p>
          <a:p>
            <a:pPr algn="ctr">
              <a:lnSpc>
                <a:spcPct val="120000"/>
              </a:lnSpc>
            </a:pPr>
            <a:endParaRPr lang="fr-FR" sz="200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429094" y="710665"/>
            <a:ext cx="2714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smtClean="0">
                <a:solidFill>
                  <a:schemeClr val="accent1">
                    <a:lumMod val="50000"/>
                  </a:schemeClr>
                </a:solidFill>
              </a:rPr>
              <a:t>Valentin Wyart</a:t>
            </a:r>
            <a:endParaRPr lang="fr-F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4" name="Grouper 43"/>
          <p:cNvGrpSpPr>
            <a:grpSpLocks noChangeAspect="1"/>
          </p:cNvGrpSpPr>
          <p:nvPr/>
        </p:nvGrpSpPr>
        <p:grpSpPr>
          <a:xfrm>
            <a:off x="1866605" y="2205231"/>
            <a:ext cx="4303563" cy="3040748"/>
            <a:chOff x="4272103" y="532998"/>
            <a:chExt cx="4182170" cy="2954973"/>
          </a:xfrm>
        </p:grpSpPr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  <a:alphaModFix amt="25000"/>
            </a:blip>
            <a:stretch>
              <a:fillRect/>
            </a:stretch>
          </p:blipFill>
          <p:spPr>
            <a:xfrm>
              <a:off x="4624934" y="532998"/>
              <a:ext cx="3829339" cy="2954973"/>
            </a:xfrm>
            <a:prstGeom prst="rect">
              <a:avLst/>
            </a:prstGeom>
          </p:spPr>
        </p:pic>
        <p:grpSp>
          <p:nvGrpSpPr>
            <p:cNvPr id="52" name="Grouper 51"/>
            <p:cNvGrpSpPr/>
            <p:nvPr/>
          </p:nvGrpSpPr>
          <p:grpSpPr>
            <a:xfrm>
              <a:off x="4272103" y="2447809"/>
              <a:ext cx="1404692" cy="680493"/>
              <a:chOff x="4272103" y="2447809"/>
              <a:chExt cx="1404692" cy="680493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4272103" y="2447809"/>
                <a:ext cx="918842" cy="680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180619" y="2516758"/>
                <a:ext cx="162725" cy="6115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667266" y="2710082"/>
                <a:ext cx="918842" cy="23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24395" y="2725149"/>
                <a:ext cx="152400" cy="978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" name="Grouper 3"/>
          <p:cNvGrpSpPr/>
          <p:nvPr/>
        </p:nvGrpSpPr>
        <p:grpSpPr>
          <a:xfrm>
            <a:off x="4936300" y="3182321"/>
            <a:ext cx="3168838" cy="1626272"/>
            <a:chOff x="4936300" y="3182321"/>
            <a:chExt cx="3168838" cy="1626272"/>
          </a:xfrm>
        </p:grpSpPr>
        <p:sp>
          <p:nvSpPr>
            <p:cNvPr id="49" name="Flèche courbée vers la droite 48"/>
            <p:cNvSpPr>
              <a:spLocks noChangeAspect="1"/>
            </p:cNvSpPr>
            <p:nvPr/>
          </p:nvSpPr>
          <p:spPr>
            <a:xfrm rot="17711811" flipH="1" flipV="1">
              <a:off x="5359180" y="2759441"/>
              <a:ext cx="589785" cy="1435545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50" name="Image 49" descr="F1_wav+env.tiff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6036317" y="3891261"/>
              <a:ext cx="2068821" cy="917332"/>
            </a:xfrm>
            <a:prstGeom prst="rect">
              <a:avLst/>
            </a:prstGeom>
          </p:spPr>
        </p:pic>
      </p:grpSp>
      <p:grpSp>
        <p:nvGrpSpPr>
          <p:cNvPr id="3" name="Grouper 2"/>
          <p:cNvGrpSpPr/>
          <p:nvPr/>
        </p:nvGrpSpPr>
        <p:grpSpPr>
          <a:xfrm>
            <a:off x="4542262" y="2212592"/>
            <a:ext cx="2052647" cy="1101770"/>
            <a:chOff x="4542262" y="2212592"/>
            <a:chExt cx="2052647" cy="1101770"/>
          </a:xfrm>
        </p:grpSpPr>
        <p:sp>
          <p:nvSpPr>
            <p:cNvPr id="61" name="Flèche courbée vers la droite 60"/>
            <p:cNvSpPr>
              <a:spLocks noChangeAspect="1"/>
            </p:cNvSpPr>
            <p:nvPr/>
          </p:nvSpPr>
          <p:spPr>
            <a:xfrm rot="19745402" flipH="1">
              <a:off x="4542262" y="2212592"/>
              <a:ext cx="601845" cy="1101770"/>
            </a:xfrm>
            <a:prstGeom prst="curvedRightArrow">
              <a:avLst/>
            </a:prstGeom>
            <a:solidFill>
              <a:srgbClr val="FF0000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5096294" y="2470672"/>
              <a:ext cx="1498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smtClean="0">
                  <a:latin typeface="Minion Pro"/>
                  <a:cs typeface="Minion Pro"/>
                </a:rPr>
                <a:t>Voie Dorsale</a:t>
              </a:r>
              <a:endParaRPr lang="fr-FR" sz="2000">
                <a:latin typeface="Minion Pro"/>
                <a:cs typeface="Minion Pro"/>
              </a:endParaRPr>
            </a:p>
          </p:txBody>
        </p:sp>
      </p:grpSp>
      <p:sp>
        <p:nvSpPr>
          <p:cNvPr id="71" name="Rectangle à coins arrondis 70"/>
          <p:cNvSpPr/>
          <p:nvPr/>
        </p:nvSpPr>
        <p:spPr>
          <a:xfrm>
            <a:off x="6429094" y="6254484"/>
            <a:ext cx="2680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smtClean="0">
                <a:solidFill>
                  <a:schemeClr val="tx1"/>
                </a:solidFill>
                <a:latin typeface="Minion Pro"/>
                <a:cs typeface="Minion Pro"/>
              </a:rPr>
              <a:t> &amp; Barbot, </a:t>
            </a:r>
            <a:r>
              <a:rPr lang="fr-FR" sz="1200" i="1" smtClean="0">
                <a:solidFill>
                  <a:schemeClr val="tx1"/>
                </a:solidFill>
                <a:latin typeface="Minion Pro"/>
                <a:cs typeface="Minion Pro"/>
              </a:rPr>
              <a:t>Frontiers,</a:t>
            </a:r>
            <a:r>
              <a:rPr lang="fr-FR" sz="1200" smtClean="0">
                <a:solidFill>
                  <a:schemeClr val="tx1"/>
                </a:solidFill>
                <a:latin typeface="Minion Pro"/>
                <a:cs typeface="Minion Pro"/>
              </a:rPr>
              <a:t> 2013</a:t>
            </a:r>
          </a:p>
          <a:p>
            <a:r>
              <a:rPr lang="fr-FR" sz="1400" u="sng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smtClean="0">
                <a:solidFill>
                  <a:schemeClr val="tx1"/>
                </a:solidFill>
                <a:latin typeface="Minion Pro"/>
                <a:cs typeface="Minion Pro"/>
              </a:rPr>
              <a:t> … Wyart, </a:t>
            </a:r>
            <a:r>
              <a:rPr lang="fr-FR" sz="1200" i="1" smtClean="0">
                <a:solidFill>
                  <a:schemeClr val="tx1"/>
                </a:solidFill>
                <a:latin typeface="Minion Pro"/>
                <a:cs typeface="Minion Pro"/>
              </a:rPr>
              <a:t>en revue</a:t>
            </a:r>
            <a:endParaRPr lang="fr-FR" sz="120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70234" y="1506227"/>
            <a:ext cx="2954655" cy="78483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sz="2000" dirty="0" smtClean="0">
                <a:solidFill>
                  <a:srgbClr val="000000"/>
                </a:solidFill>
                <a:latin typeface="Minion Pro"/>
                <a:cs typeface="Minion Pro"/>
              </a:rPr>
              <a:t>Dimension temporelle :</a:t>
            </a:r>
          </a:p>
          <a:p>
            <a:pPr marL="742950" lvl="1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i="1" dirty="0" smtClean="0">
                <a:solidFill>
                  <a:srgbClr val="000000"/>
                </a:solidFill>
                <a:latin typeface="Minion Pro"/>
                <a:cs typeface="Minion Pro"/>
              </a:rPr>
              <a:t>ex: </a:t>
            </a:r>
            <a:r>
              <a:rPr lang="fr-FR" dirty="0" smtClean="0">
                <a:solidFill>
                  <a:srgbClr val="000000"/>
                </a:solidFill>
                <a:latin typeface="Minion Pro"/>
                <a:cs typeface="Minion Pro"/>
              </a:rPr>
              <a:t>vitesse de locution</a:t>
            </a:r>
          </a:p>
        </p:txBody>
      </p:sp>
    </p:spTree>
    <p:extLst>
      <p:ext uri="{BB962C8B-B14F-4D97-AF65-F5344CB8AC3E}">
        <p14:creationId xmlns:p14="http://schemas.microsoft.com/office/powerpoint/2010/main" val="29340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 txBox="1">
            <a:spLocks/>
          </p:cNvSpPr>
          <p:nvPr/>
        </p:nvSpPr>
        <p:spPr>
          <a:xfrm>
            <a:off x="420183" y="1094695"/>
            <a:ext cx="8303633" cy="80329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2001-2005	Etudes de Physiologie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(licence/master 1)</a:t>
            </a:r>
          </a:p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2005-2007	Etudes de Sciences Cognitives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(master)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Parcours – Benjamin Morillon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18274" y="2068198"/>
            <a:ext cx="8303633" cy="114903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2007-2011	Doctorat de Neurosciences Cognitives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(Inserm U960, ENS Paris)</a:t>
            </a:r>
          </a:p>
          <a:p>
            <a:pPr lvl="1" algn="just">
              <a:lnSpc>
                <a:spcPct val="120000"/>
              </a:lnSpc>
            </a:pPr>
            <a:r>
              <a:rPr lang="fr-FR" sz="1800" dirty="0">
                <a:solidFill>
                  <a:srgbClr val="A6A6A6"/>
                </a:solidFill>
                <a:latin typeface="Minion Pro"/>
                <a:cs typeface="Minion Pro"/>
              </a:rPr>
              <a:t>	</a:t>
            </a: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				</a:t>
            </a:r>
            <a:r>
              <a:rPr lang="fr-FR" sz="1600" i="1" dirty="0" smtClean="0">
                <a:solidFill>
                  <a:srgbClr val="A6A6A6"/>
                </a:solidFill>
                <a:latin typeface="Minion Pro"/>
                <a:cs typeface="Minion Pro"/>
              </a:rPr>
              <a:t>Équipe d’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 Anne-Lise Giraud</a:t>
            </a:r>
          </a:p>
          <a:p>
            <a:pPr lvl="1" algn="just">
              <a:lnSpc>
                <a:spcPct val="120000"/>
              </a:lnSpc>
            </a:pPr>
            <a:r>
              <a:rPr lang="fr-FR" sz="1600" i="1" dirty="0" smtClean="0">
                <a:solidFill>
                  <a:srgbClr val="A6A6A6"/>
                </a:solidFill>
                <a:latin typeface="Minion Pro"/>
                <a:cs typeface="Minion Pro"/>
              </a:rPr>
              <a:t>					Thème :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Rôle des oscillations corticales dans le traitement de la parole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654" y="3379773"/>
            <a:ext cx="8303633" cy="114903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2012-2014</a:t>
            </a:r>
            <a:r>
              <a:rPr lang="fr-FR" sz="1800" dirty="0">
                <a:solidFill>
                  <a:srgbClr val="A6A6A6"/>
                </a:solidFill>
                <a:latin typeface="Minion Pro"/>
                <a:cs typeface="Minion Pro"/>
              </a:rPr>
              <a:t>	</a:t>
            </a: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Chercheur post-doctorant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(Université Columbia, New</a:t>
            </a:r>
            <a:r>
              <a:rPr lang="fr-FR" sz="1600" dirty="0">
                <a:solidFill>
                  <a:srgbClr val="A6A6A6"/>
                </a:solidFill>
                <a:latin typeface="Minion Pro"/>
                <a:cs typeface="Minion Pro"/>
              </a:rPr>
              <a:t>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York)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  <a:p>
            <a:pPr lvl="1" algn="just">
              <a:lnSpc>
                <a:spcPct val="120000"/>
              </a:lnSpc>
            </a:pPr>
            <a:r>
              <a:rPr lang="fr-FR" sz="1800" dirty="0">
                <a:solidFill>
                  <a:srgbClr val="A6A6A6"/>
                </a:solidFill>
                <a:latin typeface="Minion Pro"/>
                <a:cs typeface="Minion Pro"/>
              </a:rPr>
              <a:t>					</a:t>
            </a:r>
            <a:r>
              <a:rPr lang="fr-FR" sz="1600" i="1" dirty="0">
                <a:solidFill>
                  <a:srgbClr val="A6A6A6"/>
                </a:solidFill>
                <a:latin typeface="Minion Pro"/>
                <a:cs typeface="Minion Pro"/>
              </a:rPr>
              <a:t>Équipe </a:t>
            </a:r>
            <a:r>
              <a:rPr lang="fr-FR" sz="1600" i="1" dirty="0" smtClean="0">
                <a:solidFill>
                  <a:srgbClr val="A6A6A6"/>
                </a:solidFill>
                <a:latin typeface="Minion Pro"/>
                <a:cs typeface="Minion Pro"/>
              </a:rPr>
              <a:t>de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 Charles E. Schroeder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  <a:p>
            <a:pPr lvl="1" algn="just">
              <a:lnSpc>
                <a:spcPct val="120000"/>
              </a:lnSpc>
            </a:pPr>
            <a:r>
              <a:rPr lang="fr-FR" sz="1600" i="1" dirty="0">
                <a:solidFill>
                  <a:srgbClr val="A6A6A6"/>
                </a:solidFill>
                <a:latin typeface="Minion Pro"/>
                <a:cs typeface="Minion Pro"/>
              </a:rPr>
              <a:t>					Thème :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Rôle du système moteur en audition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20183" y="4691347"/>
            <a:ext cx="8303633" cy="114903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fr-FR" sz="1800" dirty="0" smtClean="0">
                <a:solidFill>
                  <a:srgbClr val="A6A6A6"/>
                </a:solidFill>
                <a:latin typeface="Minion Pro"/>
                <a:cs typeface="Minion Pro"/>
              </a:rPr>
              <a:t>2014-prés.</a:t>
            </a:r>
            <a:r>
              <a:rPr lang="fr-FR" sz="1800" dirty="0">
                <a:solidFill>
                  <a:srgbClr val="A6A6A6"/>
                </a:solidFill>
                <a:latin typeface="Minion Pro"/>
                <a:cs typeface="Minion Pro"/>
              </a:rPr>
              <a:t>	Chercheur post-doctorant </a:t>
            </a:r>
            <a:r>
              <a:rPr lang="fr-FR" sz="1600" dirty="0">
                <a:solidFill>
                  <a:srgbClr val="A6A6A6"/>
                </a:solidFill>
                <a:latin typeface="Minion Pro"/>
                <a:cs typeface="Minion Pro"/>
              </a:rPr>
              <a:t>(Université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McGill, Montréal)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  <a:p>
            <a:pPr lvl="1" algn="just">
              <a:lnSpc>
                <a:spcPct val="120000"/>
              </a:lnSpc>
            </a:pPr>
            <a:r>
              <a:rPr lang="fr-FR" sz="1800" dirty="0">
                <a:solidFill>
                  <a:srgbClr val="A6A6A6"/>
                </a:solidFill>
                <a:latin typeface="Minion Pro"/>
                <a:cs typeface="Minion Pro"/>
              </a:rPr>
              <a:t>					</a:t>
            </a:r>
            <a:r>
              <a:rPr lang="fr-FR" sz="1600" i="1" dirty="0">
                <a:solidFill>
                  <a:srgbClr val="A6A6A6"/>
                </a:solidFill>
                <a:latin typeface="Minion Pro"/>
                <a:cs typeface="Minion Pro"/>
              </a:rPr>
              <a:t>Équipe </a:t>
            </a:r>
            <a:r>
              <a:rPr lang="fr-FR" sz="1600" i="1" dirty="0" smtClean="0">
                <a:solidFill>
                  <a:srgbClr val="A6A6A6"/>
                </a:solidFill>
                <a:latin typeface="Minion Pro"/>
                <a:cs typeface="Minion Pro"/>
              </a:rPr>
              <a:t>de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 Sylvain Baillet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  <a:p>
            <a:pPr lvl="1" algn="just">
              <a:lnSpc>
                <a:spcPct val="120000"/>
              </a:lnSpc>
            </a:pPr>
            <a:r>
              <a:rPr lang="fr-FR" sz="1600" i="1" dirty="0">
                <a:solidFill>
                  <a:srgbClr val="A6A6A6"/>
                </a:solidFill>
                <a:latin typeface="Minion Pro"/>
                <a:cs typeface="Minion Pro"/>
              </a:rPr>
              <a:t>					Thème : </a:t>
            </a:r>
            <a:r>
              <a:rPr lang="fr-FR" sz="1600" dirty="0" smtClean="0">
                <a:solidFill>
                  <a:srgbClr val="A6A6A6"/>
                </a:solidFill>
                <a:latin typeface="Minion Pro"/>
                <a:cs typeface="Minion Pro"/>
              </a:rPr>
              <a:t>Origine motrice des prédiction temporelles dans l’attention auditive</a:t>
            </a:r>
            <a:endParaRPr lang="fr-FR" sz="1600" dirty="0">
              <a:solidFill>
                <a:srgbClr val="A6A6A6"/>
              </a:solidFill>
              <a:latin typeface="Minion Pro"/>
              <a:cs typeface="Minion Pro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16823" y="5956537"/>
            <a:ext cx="8684977" cy="41549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just">
              <a:lnSpc>
                <a:spcPct val="120000"/>
              </a:lnSpc>
            </a:pPr>
            <a:r>
              <a:rPr lang="fr-FR" sz="1800" b="1" dirty="0" smtClean="0">
                <a:solidFill>
                  <a:srgbClr val="000000"/>
                </a:solidFill>
                <a:latin typeface="Minion Pro"/>
                <a:cs typeface="Minion Pro"/>
              </a:rPr>
              <a:t>Compétences :</a:t>
            </a:r>
            <a:endParaRPr lang="fr-FR" sz="18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735631" y="5956814"/>
            <a:ext cx="7166170" cy="78483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just">
              <a:lnSpc>
                <a:spcPct val="120000"/>
              </a:lnSpc>
            </a:pPr>
            <a:r>
              <a:rPr lang="fr-FR" sz="2000" dirty="0" smtClean="0">
                <a:solidFill>
                  <a:srgbClr val="000000"/>
                </a:solidFill>
                <a:latin typeface="Minion Pro"/>
                <a:cs typeface="Minion Pro"/>
              </a:rPr>
              <a:t>Neurosciences </a:t>
            </a:r>
            <a:r>
              <a:rPr lang="fr-FR" sz="2000" dirty="0">
                <a:solidFill>
                  <a:srgbClr val="000000"/>
                </a:solidFill>
                <a:latin typeface="Minion Pro"/>
                <a:cs typeface="Minion Pro"/>
              </a:rPr>
              <a:t>cognitives – </a:t>
            </a: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IRM fonctionnelle - EEG-IRMf combinés - EEG intracrânien – Magnétoencéphalographie (MEG) – Psychophysique</a:t>
            </a:r>
          </a:p>
        </p:txBody>
      </p:sp>
    </p:spTree>
    <p:extLst>
      <p:ext uri="{BB962C8B-B14F-4D97-AF65-F5344CB8AC3E}">
        <p14:creationId xmlns:p14="http://schemas.microsoft.com/office/powerpoint/2010/main" val="142395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r 28"/>
          <p:cNvGrpSpPr>
            <a:grpSpLocks/>
          </p:cNvGrpSpPr>
          <p:nvPr/>
        </p:nvGrpSpPr>
        <p:grpSpPr>
          <a:xfrm>
            <a:off x="4210772" y="2877024"/>
            <a:ext cx="1080000" cy="720000"/>
            <a:chOff x="3927050" y="3280143"/>
            <a:chExt cx="1627679" cy="915740"/>
          </a:xfrm>
        </p:grpSpPr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592" l="0" r="952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7050" y="3280143"/>
              <a:ext cx="1627679" cy="692007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31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7050" y="3873500"/>
              <a:ext cx="1569200" cy="322383"/>
            </a:xfrm>
            <a:prstGeom prst="rect">
              <a:avLst/>
            </a:prstGeom>
          </p:spPr>
        </p:pic>
      </p:grp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>
                <a:solidFill>
                  <a:srgbClr val="000000"/>
                </a:solidFill>
                <a:latin typeface="Minion Pro"/>
                <a:cs typeface="Minion Pro"/>
              </a:rPr>
              <a:t>Prédictions sensorielles </a:t>
            </a:r>
            <a:r>
              <a:rPr lang="fr-FR" sz="2800" smtClean="0">
                <a:solidFill>
                  <a:srgbClr val="000000"/>
                </a:solidFill>
                <a:latin typeface="Minion Pro"/>
                <a:cs typeface="Minion Pro"/>
              </a:rPr>
              <a:t>multiples</a:t>
            </a:r>
          </a:p>
          <a:p>
            <a:pPr algn="ctr">
              <a:lnSpc>
                <a:spcPct val="120000"/>
              </a:lnSpc>
            </a:pPr>
            <a:endParaRPr lang="fr-FR" sz="200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429094" y="710665"/>
            <a:ext cx="2714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smtClean="0">
                <a:solidFill>
                  <a:schemeClr val="accent1">
                    <a:lumMod val="50000"/>
                  </a:schemeClr>
                </a:solidFill>
              </a:rPr>
              <a:t>Valentin Wyart</a:t>
            </a:r>
            <a:endParaRPr lang="fr-F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4" name="Grouper 43"/>
          <p:cNvGrpSpPr>
            <a:grpSpLocks noChangeAspect="1"/>
          </p:cNvGrpSpPr>
          <p:nvPr/>
        </p:nvGrpSpPr>
        <p:grpSpPr>
          <a:xfrm>
            <a:off x="1866605" y="2205231"/>
            <a:ext cx="4303563" cy="3040748"/>
            <a:chOff x="4272103" y="532998"/>
            <a:chExt cx="4182170" cy="2954973"/>
          </a:xfrm>
        </p:grpSpPr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  <a:alphaModFix amt="25000"/>
            </a:blip>
            <a:stretch>
              <a:fillRect/>
            </a:stretch>
          </p:blipFill>
          <p:spPr>
            <a:xfrm>
              <a:off x="4624934" y="532998"/>
              <a:ext cx="3829339" cy="2954973"/>
            </a:xfrm>
            <a:prstGeom prst="rect">
              <a:avLst/>
            </a:prstGeom>
          </p:spPr>
        </p:pic>
        <p:grpSp>
          <p:nvGrpSpPr>
            <p:cNvPr id="52" name="Grouper 51"/>
            <p:cNvGrpSpPr/>
            <p:nvPr/>
          </p:nvGrpSpPr>
          <p:grpSpPr>
            <a:xfrm>
              <a:off x="4272103" y="2447809"/>
              <a:ext cx="1404692" cy="680493"/>
              <a:chOff x="4272103" y="2447809"/>
              <a:chExt cx="1404692" cy="680493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4272103" y="2447809"/>
                <a:ext cx="918842" cy="680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180619" y="2516758"/>
                <a:ext cx="162725" cy="6115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667266" y="2710082"/>
                <a:ext cx="918842" cy="23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24395" y="2725149"/>
                <a:ext cx="152400" cy="978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" name="Grouper 3"/>
          <p:cNvGrpSpPr/>
          <p:nvPr/>
        </p:nvGrpSpPr>
        <p:grpSpPr>
          <a:xfrm>
            <a:off x="4936300" y="3182321"/>
            <a:ext cx="3168838" cy="1626272"/>
            <a:chOff x="4936300" y="3182321"/>
            <a:chExt cx="3168838" cy="1626272"/>
          </a:xfrm>
        </p:grpSpPr>
        <p:sp>
          <p:nvSpPr>
            <p:cNvPr id="49" name="Flèche courbée vers la droite 48"/>
            <p:cNvSpPr>
              <a:spLocks noChangeAspect="1"/>
            </p:cNvSpPr>
            <p:nvPr/>
          </p:nvSpPr>
          <p:spPr>
            <a:xfrm rot="17711811" flipH="1" flipV="1">
              <a:off x="5359180" y="2759441"/>
              <a:ext cx="589785" cy="1435545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50" name="Image 49" descr="F1_wav+env.tiff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6036317" y="3891261"/>
              <a:ext cx="2068821" cy="917332"/>
            </a:xfrm>
            <a:prstGeom prst="rect">
              <a:avLst/>
            </a:prstGeom>
          </p:spPr>
        </p:pic>
      </p:grpSp>
      <p:grpSp>
        <p:nvGrpSpPr>
          <p:cNvPr id="3" name="Grouper 2"/>
          <p:cNvGrpSpPr/>
          <p:nvPr/>
        </p:nvGrpSpPr>
        <p:grpSpPr>
          <a:xfrm>
            <a:off x="4542262" y="2212592"/>
            <a:ext cx="2052647" cy="1101770"/>
            <a:chOff x="4542262" y="2212592"/>
            <a:chExt cx="2052647" cy="1101770"/>
          </a:xfrm>
        </p:grpSpPr>
        <p:sp>
          <p:nvSpPr>
            <p:cNvPr id="61" name="Flèche courbée vers la droite 60"/>
            <p:cNvSpPr>
              <a:spLocks noChangeAspect="1"/>
            </p:cNvSpPr>
            <p:nvPr/>
          </p:nvSpPr>
          <p:spPr>
            <a:xfrm rot="19745402" flipH="1">
              <a:off x="4542262" y="2212592"/>
              <a:ext cx="601845" cy="1101770"/>
            </a:xfrm>
            <a:prstGeom prst="curvedRightArrow">
              <a:avLst/>
            </a:prstGeom>
            <a:solidFill>
              <a:srgbClr val="FF0000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5096294" y="2470672"/>
              <a:ext cx="1498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smtClean="0">
                  <a:latin typeface="Minion Pro"/>
                  <a:cs typeface="Minion Pro"/>
                </a:rPr>
                <a:t>Voie Dorsale</a:t>
              </a:r>
              <a:endParaRPr lang="fr-FR" sz="2000">
                <a:latin typeface="Minion Pro"/>
                <a:cs typeface="Minion Pro"/>
              </a:endParaRPr>
            </a:p>
          </p:txBody>
        </p:sp>
      </p:grpSp>
      <p:grpSp>
        <p:nvGrpSpPr>
          <p:cNvPr id="2" name="Grouper 1"/>
          <p:cNvGrpSpPr/>
          <p:nvPr/>
        </p:nvGrpSpPr>
        <p:grpSpPr>
          <a:xfrm>
            <a:off x="2980280" y="3574837"/>
            <a:ext cx="2105900" cy="643416"/>
            <a:chOff x="2980280" y="3574837"/>
            <a:chExt cx="2105900" cy="643416"/>
          </a:xfrm>
        </p:grpSpPr>
        <p:sp>
          <p:nvSpPr>
            <p:cNvPr id="68" name="Flèche courbée vers la droite 67"/>
            <p:cNvSpPr>
              <a:spLocks noChangeAspect="1"/>
            </p:cNvSpPr>
            <p:nvPr/>
          </p:nvSpPr>
          <p:spPr>
            <a:xfrm rot="14470384">
              <a:off x="4089261" y="3221334"/>
              <a:ext cx="553292" cy="1440546"/>
            </a:xfrm>
            <a:prstGeom prst="curvedRightArrow">
              <a:avLst>
                <a:gd name="adj1" fmla="val 25000"/>
                <a:gd name="adj2" fmla="val 50000"/>
                <a:gd name="adj3" fmla="val 28064"/>
              </a:avLst>
            </a:prstGeom>
            <a:solidFill>
              <a:srgbClr val="FF0000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2980280" y="3574837"/>
              <a:ext cx="1566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smtClean="0">
                  <a:latin typeface="Minion Pro"/>
                  <a:cs typeface="Minion Pro"/>
                </a:rPr>
                <a:t>Voie Ventrale</a:t>
              </a:r>
              <a:endParaRPr lang="fr-FR" sz="2000">
                <a:latin typeface="Minion Pro"/>
                <a:cs typeface="Minion Pro"/>
              </a:endParaRPr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270234" y="1506227"/>
            <a:ext cx="2954655" cy="78483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sz="2000" smtClean="0">
                <a:solidFill>
                  <a:srgbClr val="000000"/>
                </a:solidFill>
                <a:latin typeface="Minion Pro"/>
                <a:cs typeface="Minion Pro"/>
              </a:rPr>
              <a:t>Dimension temporelle :</a:t>
            </a:r>
          </a:p>
          <a:p>
            <a:pPr marL="742950" lvl="1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i="1" smtClean="0">
                <a:solidFill>
                  <a:srgbClr val="000000"/>
                </a:solidFill>
                <a:latin typeface="Minion Pro"/>
                <a:cs typeface="Minion Pro"/>
              </a:rPr>
              <a:t>ex: </a:t>
            </a:r>
            <a:r>
              <a:rPr lang="fr-FR" smtClean="0">
                <a:solidFill>
                  <a:srgbClr val="000000"/>
                </a:solidFill>
                <a:latin typeface="Minion Pro"/>
                <a:cs typeface="Minion Pro"/>
              </a:rPr>
              <a:t>vitesse de locution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20012" y="4289209"/>
            <a:ext cx="2685351" cy="78483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sz="2000">
                <a:solidFill>
                  <a:srgbClr val="000000"/>
                </a:solidFill>
                <a:latin typeface="Minion Pro"/>
                <a:cs typeface="Minion Pro"/>
              </a:rPr>
              <a:t>Dimension spectrale :</a:t>
            </a:r>
          </a:p>
          <a:p>
            <a:pPr marL="742950" lvl="1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i="1" smtClean="0">
                <a:solidFill>
                  <a:srgbClr val="000000"/>
                </a:solidFill>
                <a:latin typeface="Minion Pro"/>
                <a:cs typeface="Minion Pro"/>
              </a:rPr>
              <a:t>ex: </a:t>
            </a:r>
            <a:r>
              <a:rPr lang="fr-FR" smtClean="0">
                <a:solidFill>
                  <a:srgbClr val="000000"/>
                </a:solidFill>
                <a:latin typeface="Minion Pro"/>
                <a:cs typeface="Minion Pro"/>
              </a:rPr>
              <a:t>♀ </a:t>
            </a:r>
            <a:r>
              <a:rPr lang="fr-FR">
                <a:solidFill>
                  <a:srgbClr val="000000"/>
                </a:solidFill>
                <a:latin typeface="Minion Pro"/>
                <a:cs typeface="Minion Pro"/>
              </a:rPr>
              <a:t>| ♂</a:t>
            </a:r>
            <a:endParaRPr lang="fr-FR" sz="1800" b="1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71" name="Rectangle à coins arrondis 70"/>
          <p:cNvSpPr/>
          <p:nvPr/>
        </p:nvSpPr>
        <p:spPr>
          <a:xfrm>
            <a:off x="6429094" y="6254484"/>
            <a:ext cx="2680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smtClean="0">
                <a:solidFill>
                  <a:schemeClr val="tx1"/>
                </a:solidFill>
                <a:latin typeface="Minion Pro"/>
                <a:cs typeface="Minion Pro"/>
              </a:rPr>
              <a:t> &amp; Barbot, </a:t>
            </a:r>
            <a:r>
              <a:rPr lang="fr-FR" sz="1200" i="1" smtClean="0">
                <a:solidFill>
                  <a:schemeClr val="tx1"/>
                </a:solidFill>
                <a:latin typeface="Minion Pro"/>
                <a:cs typeface="Minion Pro"/>
              </a:rPr>
              <a:t>Frontiers,</a:t>
            </a:r>
            <a:r>
              <a:rPr lang="fr-FR" sz="1200" smtClean="0">
                <a:solidFill>
                  <a:schemeClr val="tx1"/>
                </a:solidFill>
                <a:latin typeface="Minion Pro"/>
                <a:cs typeface="Minion Pro"/>
              </a:rPr>
              <a:t> 2013</a:t>
            </a:r>
          </a:p>
          <a:p>
            <a:r>
              <a:rPr lang="fr-FR" sz="1400" u="sng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smtClean="0">
                <a:solidFill>
                  <a:schemeClr val="tx1"/>
                </a:solidFill>
                <a:latin typeface="Minion Pro"/>
                <a:cs typeface="Minion Pro"/>
              </a:rPr>
              <a:t> … Wyart, </a:t>
            </a:r>
            <a:r>
              <a:rPr lang="fr-FR" sz="1200" i="1" smtClean="0">
                <a:solidFill>
                  <a:schemeClr val="tx1"/>
                </a:solidFill>
                <a:latin typeface="Minion Pro"/>
                <a:cs typeface="Minion Pro"/>
              </a:rPr>
              <a:t>en revue</a:t>
            </a:r>
            <a:endParaRPr lang="fr-FR" sz="1200">
              <a:solidFill>
                <a:schemeClr val="tx1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9340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>
                <a:solidFill>
                  <a:srgbClr val="000000"/>
                </a:solidFill>
                <a:latin typeface="Minion Pro"/>
                <a:cs typeface="Minion Pro"/>
              </a:rPr>
              <a:t>Prédictions sensorielles </a:t>
            </a:r>
            <a:r>
              <a:rPr lang="fr-FR" sz="2800" smtClean="0">
                <a:solidFill>
                  <a:srgbClr val="000000"/>
                </a:solidFill>
                <a:latin typeface="Minion Pro"/>
                <a:cs typeface="Minion Pro"/>
              </a:rPr>
              <a:t>multiples</a:t>
            </a:r>
          </a:p>
          <a:p>
            <a:pPr algn="ctr">
              <a:lnSpc>
                <a:spcPct val="120000"/>
              </a:lnSpc>
            </a:pPr>
            <a:endParaRPr lang="fr-FR" sz="200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429094" y="710665"/>
            <a:ext cx="2714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smtClean="0">
                <a:solidFill>
                  <a:schemeClr val="accent1">
                    <a:lumMod val="50000"/>
                  </a:schemeClr>
                </a:solidFill>
              </a:rPr>
              <a:t>Valentin Wyart</a:t>
            </a:r>
            <a:endParaRPr lang="fr-F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4" name="Grouper 43"/>
          <p:cNvGrpSpPr>
            <a:grpSpLocks noChangeAspect="1"/>
          </p:cNvGrpSpPr>
          <p:nvPr/>
        </p:nvGrpSpPr>
        <p:grpSpPr>
          <a:xfrm>
            <a:off x="1866605" y="2205231"/>
            <a:ext cx="4303563" cy="3040748"/>
            <a:chOff x="4272103" y="532998"/>
            <a:chExt cx="4182170" cy="2954973"/>
          </a:xfrm>
        </p:grpSpPr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  <a:alphaModFix amt="25000"/>
            </a:blip>
            <a:stretch>
              <a:fillRect/>
            </a:stretch>
          </p:blipFill>
          <p:spPr>
            <a:xfrm>
              <a:off x="4624934" y="532998"/>
              <a:ext cx="3829339" cy="2954973"/>
            </a:xfrm>
            <a:prstGeom prst="rect">
              <a:avLst/>
            </a:prstGeom>
          </p:spPr>
        </p:pic>
        <p:grpSp>
          <p:nvGrpSpPr>
            <p:cNvPr id="52" name="Grouper 51"/>
            <p:cNvGrpSpPr/>
            <p:nvPr/>
          </p:nvGrpSpPr>
          <p:grpSpPr>
            <a:xfrm>
              <a:off x="4272103" y="2447809"/>
              <a:ext cx="1404692" cy="680493"/>
              <a:chOff x="4272103" y="2447809"/>
              <a:chExt cx="1404692" cy="680493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4272103" y="2447809"/>
                <a:ext cx="918842" cy="6804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180619" y="2516758"/>
                <a:ext cx="162725" cy="6115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667266" y="2710082"/>
                <a:ext cx="918842" cy="23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24395" y="2725149"/>
                <a:ext cx="152400" cy="978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" name="Grouper 3"/>
          <p:cNvGrpSpPr/>
          <p:nvPr/>
        </p:nvGrpSpPr>
        <p:grpSpPr>
          <a:xfrm>
            <a:off x="4936300" y="3182321"/>
            <a:ext cx="3168838" cy="1626272"/>
            <a:chOff x="4936300" y="3182321"/>
            <a:chExt cx="3168838" cy="1626272"/>
          </a:xfrm>
        </p:grpSpPr>
        <p:sp>
          <p:nvSpPr>
            <p:cNvPr id="49" name="Flèche courbée vers la droite 48"/>
            <p:cNvSpPr>
              <a:spLocks noChangeAspect="1"/>
            </p:cNvSpPr>
            <p:nvPr/>
          </p:nvSpPr>
          <p:spPr>
            <a:xfrm rot="17711811" flipH="1" flipV="1">
              <a:off x="5359180" y="2759441"/>
              <a:ext cx="589785" cy="1435545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50" name="Image 49" descr="F1_wav+env.tiff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974" b="24444" l="17560" r="761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5311" r="23747" b="75578"/>
            <a:stretch/>
          </p:blipFill>
          <p:spPr>
            <a:xfrm>
              <a:off x="6036317" y="3891261"/>
              <a:ext cx="2068821" cy="917332"/>
            </a:xfrm>
            <a:prstGeom prst="rect">
              <a:avLst/>
            </a:prstGeom>
          </p:spPr>
        </p:pic>
      </p:grpSp>
      <p:grpSp>
        <p:nvGrpSpPr>
          <p:cNvPr id="3" name="Grouper 2"/>
          <p:cNvGrpSpPr/>
          <p:nvPr/>
        </p:nvGrpSpPr>
        <p:grpSpPr>
          <a:xfrm>
            <a:off x="4542262" y="2212592"/>
            <a:ext cx="2052647" cy="1101770"/>
            <a:chOff x="4542262" y="2212592"/>
            <a:chExt cx="2052647" cy="1101770"/>
          </a:xfrm>
        </p:grpSpPr>
        <p:sp>
          <p:nvSpPr>
            <p:cNvPr id="61" name="Flèche courbée vers la droite 60"/>
            <p:cNvSpPr>
              <a:spLocks noChangeAspect="1"/>
            </p:cNvSpPr>
            <p:nvPr/>
          </p:nvSpPr>
          <p:spPr>
            <a:xfrm rot="19745402" flipH="1">
              <a:off x="4542262" y="2212592"/>
              <a:ext cx="601845" cy="1101770"/>
            </a:xfrm>
            <a:prstGeom prst="curvedRightArrow">
              <a:avLst/>
            </a:prstGeom>
            <a:solidFill>
              <a:srgbClr val="FF0000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5096294" y="2470672"/>
              <a:ext cx="1498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smtClean="0">
                  <a:latin typeface="Minion Pro"/>
                  <a:cs typeface="Minion Pro"/>
                </a:rPr>
                <a:t>Voie Dorsale</a:t>
              </a:r>
              <a:endParaRPr lang="fr-FR" sz="2000">
                <a:latin typeface="Minion Pro"/>
                <a:cs typeface="Minion Pro"/>
              </a:endParaRPr>
            </a:p>
          </p:txBody>
        </p:sp>
      </p:grpSp>
      <p:grpSp>
        <p:nvGrpSpPr>
          <p:cNvPr id="2" name="Grouper 1"/>
          <p:cNvGrpSpPr/>
          <p:nvPr/>
        </p:nvGrpSpPr>
        <p:grpSpPr>
          <a:xfrm>
            <a:off x="2980280" y="3574837"/>
            <a:ext cx="2105900" cy="643416"/>
            <a:chOff x="2980280" y="3574837"/>
            <a:chExt cx="2105900" cy="643416"/>
          </a:xfrm>
        </p:grpSpPr>
        <p:sp>
          <p:nvSpPr>
            <p:cNvPr id="68" name="Flèche courbée vers la droite 67"/>
            <p:cNvSpPr>
              <a:spLocks noChangeAspect="1"/>
            </p:cNvSpPr>
            <p:nvPr/>
          </p:nvSpPr>
          <p:spPr>
            <a:xfrm rot="14470384">
              <a:off x="4089261" y="3221334"/>
              <a:ext cx="553292" cy="1440546"/>
            </a:xfrm>
            <a:prstGeom prst="curvedRightArrow">
              <a:avLst>
                <a:gd name="adj1" fmla="val 25000"/>
                <a:gd name="adj2" fmla="val 50000"/>
                <a:gd name="adj3" fmla="val 28064"/>
              </a:avLst>
            </a:prstGeom>
            <a:solidFill>
              <a:srgbClr val="FF0000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2980280" y="3574837"/>
              <a:ext cx="1566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smtClean="0">
                  <a:latin typeface="Minion Pro"/>
                  <a:cs typeface="Minion Pro"/>
                </a:rPr>
                <a:t>Voie Ventrale</a:t>
              </a:r>
              <a:endParaRPr lang="fr-FR" sz="2000">
                <a:latin typeface="Minion Pro"/>
                <a:cs typeface="Minion Pro"/>
              </a:endParaRPr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270234" y="1506227"/>
            <a:ext cx="2954655" cy="78483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sz="2000" smtClean="0">
                <a:solidFill>
                  <a:srgbClr val="000000"/>
                </a:solidFill>
                <a:latin typeface="Minion Pro"/>
                <a:cs typeface="Minion Pro"/>
              </a:rPr>
              <a:t>Dimension temporelle :</a:t>
            </a:r>
          </a:p>
          <a:p>
            <a:pPr marL="742950" lvl="1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i="1" smtClean="0">
                <a:solidFill>
                  <a:srgbClr val="000000"/>
                </a:solidFill>
                <a:latin typeface="Minion Pro"/>
                <a:cs typeface="Minion Pro"/>
              </a:rPr>
              <a:t>ex: </a:t>
            </a:r>
            <a:r>
              <a:rPr lang="fr-FR" smtClean="0">
                <a:solidFill>
                  <a:srgbClr val="000000"/>
                </a:solidFill>
                <a:latin typeface="Minion Pro"/>
                <a:cs typeface="Minion Pro"/>
              </a:rPr>
              <a:t>vitesse de locution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20012" y="4289209"/>
            <a:ext cx="2685351" cy="78483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sz="2000">
                <a:solidFill>
                  <a:srgbClr val="000000"/>
                </a:solidFill>
                <a:latin typeface="Minion Pro"/>
                <a:cs typeface="Minion Pro"/>
              </a:rPr>
              <a:t>Dimension spectrale :</a:t>
            </a:r>
          </a:p>
          <a:p>
            <a:pPr marL="742950" lvl="1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i="1" smtClean="0">
                <a:solidFill>
                  <a:srgbClr val="000000"/>
                </a:solidFill>
                <a:latin typeface="Minion Pro"/>
                <a:cs typeface="Minion Pro"/>
              </a:rPr>
              <a:t>ex: </a:t>
            </a:r>
            <a:r>
              <a:rPr lang="fr-FR" smtClean="0">
                <a:solidFill>
                  <a:srgbClr val="000000"/>
                </a:solidFill>
                <a:latin typeface="Minion Pro"/>
                <a:cs typeface="Minion Pro"/>
              </a:rPr>
              <a:t>♀ </a:t>
            </a:r>
            <a:r>
              <a:rPr lang="fr-FR">
                <a:solidFill>
                  <a:srgbClr val="000000"/>
                </a:solidFill>
                <a:latin typeface="Minion Pro"/>
                <a:cs typeface="Minion Pro"/>
              </a:rPr>
              <a:t>| ♂</a:t>
            </a:r>
            <a:endParaRPr lang="fr-FR" sz="1800" b="1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71" name="Rectangle à coins arrondis 70"/>
          <p:cNvSpPr/>
          <p:nvPr/>
        </p:nvSpPr>
        <p:spPr>
          <a:xfrm>
            <a:off x="6429094" y="6254484"/>
            <a:ext cx="2680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smtClean="0">
                <a:solidFill>
                  <a:schemeClr val="tx1"/>
                </a:solidFill>
                <a:latin typeface="Minion Pro"/>
                <a:cs typeface="Minion Pro"/>
              </a:rPr>
              <a:t> &amp; Barbot, </a:t>
            </a:r>
            <a:r>
              <a:rPr lang="fr-FR" sz="1200" i="1" smtClean="0">
                <a:solidFill>
                  <a:schemeClr val="tx1"/>
                </a:solidFill>
                <a:latin typeface="Minion Pro"/>
                <a:cs typeface="Minion Pro"/>
              </a:rPr>
              <a:t>Frontiers,</a:t>
            </a:r>
            <a:r>
              <a:rPr lang="fr-FR" sz="1200" smtClean="0">
                <a:solidFill>
                  <a:schemeClr val="tx1"/>
                </a:solidFill>
                <a:latin typeface="Minion Pro"/>
                <a:cs typeface="Minion Pro"/>
              </a:rPr>
              <a:t> 2013</a:t>
            </a:r>
          </a:p>
          <a:p>
            <a:r>
              <a:rPr lang="fr-FR" sz="1400" u="sng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smtClean="0">
                <a:solidFill>
                  <a:schemeClr val="tx1"/>
                </a:solidFill>
                <a:latin typeface="Minion Pro"/>
                <a:cs typeface="Minion Pro"/>
              </a:rPr>
              <a:t> … Wyart, </a:t>
            </a:r>
            <a:r>
              <a:rPr lang="fr-FR" sz="1200" i="1" smtClean="0">
                <a:solidFill>
                  <a:schemeClr val="tx1"/>
                </a:solidFill>
                <a:latin typeface="Minion Pro"/>
                <a:cs typeface="Minion Pro"/>
              </a:rPr>
              <a:t>en revue</a:t>
            </a:r>
            <a:endParaRPr lang="fr-FR" sz="120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7" name="Grouper 6"/>
          <p:cNvGrpSpPr/>
          <p:nvPr/>
        </p:nvGrpSpPr>
        <p:grpSpPr>
          <a:xfrm>
            <a:off x="3128614" y="3120705"/>
            <a:ext cx="2993127" cy="2829300"/>
            <a:chOff x="3128614" y="3120705"/>
            <a:chExt cx="2993127" cy="2829300"/>
          </a:xfrm>
        </p:grpSpPr>
        <p:sp>
          <p:nvSpPr>
            <p:cNvPr id="72" name="Ellipse 71"/>
            <p:cNvSpPr>
              <a:spLocks noChangeAspect="1"/>
            </p:cNvSpPr>
            <p:nvPr/>
          </p:nvSpPr>
          <p:spPr>
            <a:xfrm>
              <a:off x="4624250" y="3120705"/>
              <a:ext cx="528744" cy="539998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000" b="1" smtClean="0">
                  <a:latin typeface="Minion Pro"/>
                  <a:cs typeface="Minion Pro"/>
                </a:rPr>
                <a:t>?</a:t>
              </a:r>
              <a:endParaRPr lang="fr-FR" sz="3000" b="1">
                <a:latin typeface="Minion Pro"/>
                <a:cs typeface="Minion Pro"/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3128614" y="5498599"/>
              <a:ext cx="2993127" cy="45140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charset="2"/>
                <a:buChar char="§"/>
              </a:pPr>
              <a:r>
                <a:rPr lang="fr-FR" sz="20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Filtre spectro-temporel ?</a:t>
              </a:r>
              <a:endParaRPr lang="fr-FR" sz="1800" b="1" dirty="0" smtClean="0">
                <a:solidFill>
                  <a:srgbClr val="000000"/>
                </a:solidFill>
                <a:latin typeface="Minion Pro"/>
                <a:cs typeface="Minion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0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r 50"/>
          <p:cNvGrpSpPr/>
          <p:nvPr/>
        </p:nvGrpSpPr>
        <p:grpSpPr>
          <a:xfrm>
            <a:off x="311297" y="1182051"/>
            <a:ext cx="8721432" cy="2321752"/>
            <a:chOff x="311297" y="1182051"/>
            <a:chExt cx="8721432" cy="2321752"/>
          </a:xfrm>
        </p:grpSpPr>
        <p:grpSp>
          <p:nvGrpSpPr>
            <p:cNvPr id="8" name="Grouper 7"/>
            <p:cNvGrpSpPr>
              <a:grpSpLocks noChangeAspect="1"/>
            </p:cNvGrpSpPr>
            <p:nvPr/>
          </p:nvGrpSpPr>
          <p:grpSpPr>
            <a:xfrm>
              <a:off x="1104152" y="1182051"/>
              <a:ext cx="3806117" cy="1471952"/>
              <a:chOff x="141449" y="1635861"/>
              <a:chExt cx="4196233" cy="1622823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3"/>
              <a:srcRect l="9171" r="45311"/>
              <a:stretch/>
            </p:blipFill>
            <p:spPr>
              <a:xfrm>
                <a:off x="175496" y="1635861"/>
                <a:ext cx="4162186" cy="1225485"/>
              </a:xfrm>
              <a:prstGeom prst="rect">
                <a:avLst/>
              </a:prstGeom>
            </p:spPr>
          </p:pic>
          <p:sp>
            <p:nvSpPr>
              <p:cNvPr id="9" name="Espace réservé du contenu 2"/>
              <p:cNvSpPr txBox="1">
                <a:spLocks/>
              </p:cNvSpPr>
              <p:nvPr/>
            </p:nvSpPr>
            <p:spPr>
              <a:xfrm>
                <a:off x="141449" y="2879773"/>
                <a:ext cx="4093380" cy="37891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fr-FR" sz="1400" b="1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Inserm UMR1106, Université Aix-Marseille</a:t>
                </a:r>
              </a:p>
            </p:txBody>
          </p:sp>
        </p:grpSp>
        <p:pic>
          <p:nvPicPr>
            <p:cNvPr id="12" name="Image 11" descr="Screen shot 2015-04-19 at 4.37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0" t="38415" r="32652" b="21405"/>
            <a:stretch/>
          </p:blipFill>
          <p:spPr>
            <a:xfrm>
              <a:off x="5677104" y="1207541"/>
              <a:ext cx="3355625" cy="2296262"/>
            </a:xfrm>
            <a:prstGeom prst="rect">
              <a:avLst/>
            </a:prstGeom>
          </p:spPr>
        </p:pic>
        <p:grpSp>
          <p:nvGrpSpPr>
            <p:cNvPr id="30" name="Grouper 29"/>
            <p:cNvGrpSpPr>
              <a:grpSpLocks noChangeAspect="1"/>
            </p:cNvGrpSpPr>
            <p:nvPr/>
          </p:nvGrpSpPr>
          <p:grpSpPr>
            <a:xfrm>
              <a:off x="6740265" y="3040519"/>
              <a:ext cx="402674" cy="294608"/>
              <a:chOff x="1657263" y="3702239"/>
              <a:chExt cx="704684" cy="515566"/>
            </a:xfrm>
          </p:grpSpPr>
          <p:sp>
            <p:nvSpPr>
              <p:cNvPr id="31" name="Ellipse 30"/>
              <p:cNvSpPr>
                <a:spLocks/>
              </p:cNvSpPr>
              <p:nvPr/>
            </p:nvSpPr>
            <p:spPr>
              <a:xfrm>
                <a:off x="1707661" y="3713805"/>
                <a:ext cx="555182" cy="504000"/>
              </a:xfrm>
              <a:prstGeom prst="ellipse">
                <a:avLst/>
              </a:prstGeom>
              <a:solidFill>
                <a:schemeClr val="tx1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latin typeface="Minion Pro"/>
                  <a:cs typeface="Minion Pro"/>
                </a:endParaRPr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1657263" y="3702239"/>
                <a:ext cx="704684" cy="475772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000" dirty="0" smtClean="0">
                    <a:solidFill>
                      <a:schemeClr val="bg1"/>
                    </a:solidFill>
                    <a:latin typeface="Minion Pro"/>
                    <a:cs typeface="Minion Pro"/>
                  </a:rPr>
                  <a:t>INS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311297" y="2709923"/>
              <a:ext cx="4409624" cy="67505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20000"/>
                </a:lnSpc>
                <a:buFont typeface="Wingdings" charset="2"/>
                <a:buChar char="§"/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Equipe «  Dynamique des processus cognitifs », </a:t>
              </a:r>
              <a:r>
                <a:rPr lang="fr-FR" sz="1600" b="1" dirty="0" err="1" smtClean="0">
                  <a:solidFill>
                    <a:srgbClr val="000000"/>
                  </a:solidFill>
                  <a:latin typeface="Minion Pro"/>
                  <a:cs typeface="Minion Pro"/>
                </a:rPr>
                <a:t>Daniele</a:t>
              </a:r>
              <a:r>
                <a:rPr lang="fr-FR" sz="1600" b="1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 Schön</a:t>
              </a:r>
            </a:p>
          </p:txBody>
        </p:sp>
      </p:grp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Equipe d’accueil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et collaborateurs principaux</a:t>
            </a:r>
          </a:p>
        </p:txBody>
      </p:sp>
    </p:spTree>
    <p:extLst>
      <p:ext uri="{BB962C8B-B14F-4D97-AF65-F5344CB8AC3E}">
        <p14:creationId xmlns:p14="http://schemas.microsoft.com/office/powerpoint/2010/main" val="29630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r 50"/>
          <p:cNvGrpSpPr/>
          <p:nvPr/>
        </p:nvGrpSpPr>
        <p:grpSpPr>
          <a:xfrm>
            <a:off x="311297" y="1182051"/>
            <a:ext cx="8721432" cy="2321752"/>
            <a:chOff x="311297" y="1182051"/>
            <a:chExt cx="8721432" cy="2321752"/>
          </a:xfrm>
        </p:grpSpPr>
        <p:grpSp>
          <p:nvGrpSpPr>
            <p:cNvPr id="8" name="Grouper 7"/>
            <p:cNvGrpSpPr>
              <a:grpSpLocks noChangeAspect="1"/>
            </p:cNvGrpSpPr>
            <p:nvPr/>
          </p:nvGrpSpPr>
          <p:grpSpPr>
            <a:xfrm>
              <a:off x="1104152" y="1182051"/>
              <a:ext cx="3806117" cy="1471952"/>
              <a:chOff x="141449" y="1635861"/>
              <a:chExt cx="4196233" cy="1622823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3"/>
              <a:srcRect l="9171" r="45311"/>
              <a:stretch/>
            </p:blipFill>
            <p:spPr>
              <a:xfrm>
                <a:off x="175496" y="1635861"/>
                <a:ext cx="4162186" cy="1225485"/>
              </a:xfrm>
              <a:prstGeom prst="rect">
                <a:avLst/>
              </a:prstGeom>
            </p:spPr>
          </p:pic>
          <p:sp>
            <p:nvSpPr>
              <p:cNvPr id="9" name="Espace réservé du contenu 2"/>
              <p:cNvSpPr txBox="1">
                <a:spLocks/>
              </p:cNvSpPr>
              <p:nvPr/>
            </p:nvSpPr>
            <p:spPr>
              <a:xfrm>
                <a:off x="141449" y="2879773"/>
                <a:ext cx="4093380" cy="37891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fr-FR" sz="1400" b="1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Inserm UMR1106, Université Aix-Marseille</a:t>
                </a:r>
              </a:p>
            </p:txBody>
          </p:sp>
        </p:grpSp>
        <p:pic>
          <p:nvPicPr>
            <p:cNvPr id="12" name="Image 11" descr="Screen shot 2015-04-19 at 4.37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0" t="38415" r="32652" b="21405"/>
            <a:stretch/>
          </p:blipFill>
          <p:spPr>
            <a:xfrm>
              <a:off x="5677104" y="1207541"/>
              <a:ext cx="3355625" cy="2296262"/>
            </a:xfrm>
            <a:prstGeom prst="rect">
              <a:avLst/>
            </a:prstGeom>
          </p:spPr>
        </p:pic>
        <p:grpSp>
          <p:nvGrpSpPr>
            <p:cNvPr id="30" name="Grouper 29"/>
            <p:cNvGrpSpPr>
              <a:grpSpLocks noChangeAspect="1"/>
            </p:cNvGrpSpPr>
            <p:nvPr/>
          </p:nvGrpSpPr>
          <p:grpSpPr>
            <a:xfrm>
              <a:off x="6740265" y="3040519"/>
              <a:ext cx="402674" cy="294608"/>
              <a:chOff x="1657263" y="3702239"/>
              <a:chExt cx="704684" cy="515566"/>
            </a:xfrm>
          </p:grpSpPr>
          <p:sp>
            <p:nvSpPr>
              <p:cNvPr id="31" name="Ellipse 30"/>
              <p:cNvSpPr>
                <a:spLocks/>
              </p:cNvSpPr>
              <p:nvPr/>
            </p:nvSpPr>
            <p:spPr>
              <a:xfrm>
                <a:off x="1707661" y="3713805"/>
                <a:ext cx="555182" cy="504000"/>
              </a:xfrm>
              <a:prstGeom prst="ellipse">
                <a:avLst/>
              </a:prstGeom>
              <a:solidFill>
                <a:schemeClr val="tx1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latin typeface="Minion Pro"/>
                  <a:cs typeface="Minion Pro"/>
                </a:endParaRPr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1657263" y="3702239"/>
                <a:ext cx="704684" cy="475772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000" dirty="0" smtClean="0">
                    <a:solidFill>
                      <a:schemeClr val="bg1"/>
                    </a:solidFill>
                    <a:latin typeface="Minion Pro"/>
                    <a:cs typeface="Minion Pro"/>
                  </a:rPr>
                  <a:t>INS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311297" y="2709923"/>
              <a:ext cx="4409624" cy="67505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20000"/>
                </a:lnSpc>
                <a:buFont typeface="Wingdings" charset="2"/>
                <a:buChar char="§"/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Equipe «  Dynamique des processus cognitifs », </a:t>
              </a:r>
              <a:r>
                <a:rPr lang="fr-FR" sz="1600" b="1" dirty="0" err="1" smtClean="0">
                  <a:solidFill>
                    <a:srgbClr val="000000"/>
                  </a:solidFill>
                  <a:latin typeface="Minion Pro"/>
                  <a:cs typeface="Minion Pro"/>
                </a:rPr>
                <a:t>Daniele</a:t>
              </a:r>
              <a:r>
                <a:rPr lang="fr-FR" sz="1600" b="1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 Schön</a:t>
              </a:r>
            </a:p>
          </p:txBody>
        </p:sp>
      </p:grp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Equipe d’accueil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et collaborateurs principaux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495992" y="3373023"/>
            <a:ext cx="4123307" cy="6022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Dr. Agnès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Trébuchon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 : </a:t>
            </a:r>
            <a:r>
              <a:rPr lang="fr-FR" sz="1400" dirty="0">
                <a:solidFill>
                  <a:srgbClr val="000000"/>
                </a:solidFill>
                <a:latin typeface="Minion Pro"/>
                <a:cs typeface="Minion Pro"/>
              </a:rPr>
              <a:t>EEG 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intracrânien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Christian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Bénar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 : Équipe MEG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35468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r 50"/>
          <p:cNvGrpSpPr/>
          <p:nvPr/>
        </p:nvGrpSpPr>
        <p:grpSpPr>
          <a:xfrm>
            <a:off x="311297" y="1182051"/>
            <a:ext cx="8721432" cy="2321752"/>
            <a:chOff x="311297" y="1182051"/>
            <a:chExt cx="8721432" cy="2321752"/>
          </a:xfrm>
        </p:grpSpPr>
        <p:grpSp>
          <p:nvGrpSpPr>
            <p:cNvPr id="8" name="Grouper 7"/>
            <p:cNvGrpSpPr>
              <a:grpSpLocks noChangeAspect="1"/>
            </p:cNvGrpSpPr>
            <p:nvPr/>
          </p:nvGrpSpPr>
          <p:grpSpPr>
            <a:xfrm>
              <a:off x="1104152" y="1182051"/>
              <a:ext cx="3806117" cy="1471952"/>
              <a:chOff x="141449" y="1635861"/>
              <a:chExt cx="4196233" cy="1622823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3"/>
              <a:srcRect l="9171" r="45311"/>
              <a:stretch/>
            </p:blipFill>
            <p:spPr>
              <a:xfrm>
                <a:off x="175496" y="1635861"/>
                <a:ext cx="4162186" cy="1225485"/>
              </a:xfrm>
              <a:prstGeom prst="rect">
                <a:avLst/>
              </a:prstGeom>
            </p:spPr>
          </p:pic>
          <p:sp>
            <p:nvSpPr>
              <p:cNvPr id="9" name="Espace réservé du contenu 2"/>
              <p:cNvSpPr txBox="1">
                <a:spLocks/>
              </p:cNvSpPr>
              <p:nvPr/>
            </p:nvSpPr>
            <p:spPr>
              <a:xfrm>
                <a:off x="141449" y="2879773"/>
                <a:ext cx="4093380" cy="37891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fr-FR" sz="1400" b="1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Inserm UMR1106, Université Aix-Marseille</a:t>
                </a:r>
              </a:p>
            </p:txBody>
          </p:sp>
        </p:grpSp>
        <p:pic>
          <p:nvPicPr>
            <p:cNvPr id="12" name="Image 11" descr="Screen shot 2015-04-19 at 4.37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0" t="38415" r="32652" b="21405"/>
            <a:stretch/>
          </p:blipFill>
          <p:spPr>
            <a:xfrm>
              <a:off x="5677104" y="1207541"/>
              <a:ext cx="3355625" cy="2296262"/>
            </a:xfrm>
            <a:prstGeom prst="rect">
              <a:avLst/>
            </a:prstGeom>
          </p:spPr>
        </p:pic>
        <p:grpSp>
          <p:nvGrpSpPr>
            <p:cNvPr id="30" name="Grouper 29"/>
            <p:cNvGrpSpPr>
              <a:grpSpLocks noChangeAspect="1"/>
            </p:cNvGrpSpPr>
            <p:nvPr/>
          </p:nvGrpSpPr>
          <p:grpSpPr>
            <a:xfrm>
              <a:off x="6740265" y="3040519"/>
              <a:ext cx="402674" cy="294608"/>
              <a:chOff x="1657263" y="3702239"/>
              <a:chExt cx="704684" cy="515566"/>
            </a:xfrm>
          </p:grpSpPr>
          <p:sp>
            <p:nvSpPr>
              <p:cNvPr id="31" name="Ellipse 30"/>
              <p:cNvSpPr>
                <a:spLocks/>
              </p:cNvSpPr>
              <p:nvPr/>
            </p:nvSpPr>
            <p:spPr>
              <a:xfrm>
                <a:off x="1707661" y="3713805"/>
                <a:ext cx="555182" cy="504000"/>
              </a:xfrm>
              <a:prstGeom prst="ellipse">
                <a:avLst/>
              </a:prstGeom>
              <a:solidFill>
                <a:schemeClr val="tx1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latin typeface="Minion Pro"/>
                  <a:cs typeface="Minion Pro"/>
                </a:endParaRPr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1657263" y="3702239"/>
                <a:ext cx="704684" cy="475772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000" dirty="0" smtClean="0">
                    <a:solidFill>
                      <a:schemeClr val="bg1"/>
                    </a:solidFill>
                    <a:latin typeface="Minion Pro"/>
                    <a:cs typeface="Minion Pro"/>
                  </a:rPr>
                  <a:t>INS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311297" y="2709923"/>
              <a:ext cx="4409624" cy="67505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20000"/>
                </a:lnSpc>
                <a:buFont typeface="Wingdings" charset="2"/>
                <a:buChar char="§"/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Equipe «  Dynamique des processus cognitifs », </a:t>
              </a:r>
              <a:r>
                <a:rPr lang="fr-FR" sz="1600" b="1" dirty="0" err="1" smtClean="0">
                  <a:solidFill>
                    <a:srgbClr val="000000"/>
                  </a:solidFill>
                  <a:latin typeface="Minion Pro"/>
                  <a:cs typeface="Minion Pro"/>
                </a:rPr>
                <a:t>Daniele</a:t>
              </a:r>
              <a:r>
                <a:rPr lang="fr-FR" sz="1600" b="1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 Schön</a:t>
              </a:r>
            </a:p>
          </p:txBody>
        </p:sp>
      </p:grp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Equipe d’accueil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et collaborateurs principaux</a:t>
            </a:r>
          </a:p>
        </p:txBody>
      </p:sp>
      <p:grpSp>
        <p:nvGrpSpPr>
          <p:cNvPr id="20" name="Grouper 19"/>
          <p:cNvGrpSpPr>
            <a:grpSpLocks noChangeAspect="1"/>
          </p:cNvGrpSpPr>
          <p:nvPr/>
        </p:nvGrpSpPr>
        <p:grpSpPr>
          <a:xfrm>
            <a:off x="6639325" y="2078326"/>
            <a:ext cx="428322" cy="294608"/>
            <a:chOff x="1616143" y="3702239"/>
            <a:chExt cx="749567" cy="515566"/>
          </a:xfrm>
        </p:grpSpPr>
        <p:sp>
          <p:nvSpPr>
            <p:cNvPr id="21" name="Ellipse 20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16143" y="3702239"/>
              <a:ext cx="749567" cy="475772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ICM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95992" y="3373023"/>
            <a:ext cx="4123307" cy="6022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Dr. Agnès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Trébuchon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 : </a:t>
            </a:r>
            <a:r>
              <a:rPr lang="fr-FR" sz="1400" dirty="0">
                <a:solidFill>
                  <a:srgbClr val="000000"/>
                </a:solidFill>
                <a:latin typeface="Minion Pro"/>
                <a:cs typeface="Minion Pro"/>
              </a:rPr>
              <a:t>EEG 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intracrânien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Christian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Bénar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 : Équipe MEG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29689" y="3980740"/>
            <a:ext cx="2262158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Collaborateurs en France:</a:t>
            </a:r>
          </a:p>
        </p:txBody>
      </p:sp>
      <p:grpSp>
        <p:nvGrpSpPr>
          <p:cNvPr id="17" name="Grouper 16"/>
          <p:cNvGrpSpPr>
            <a:grpSpLocks noChangeAspect="1"/>
          </p:cNvGrpSpPr>
          <p:nvPr/>
        </p:nvGrpSpPr>
        <p:grpSpPr>
          <a:xfrm>
            <a:off x="6502256" y="2007865"/>
            <a:ext cx="428322" cy="294608"/>
            <a:chOff x="1616145" y="3702239"/>
            <a:chExt cx="749565" cy="515566"/>
          </a:xfrm>
        </p:grpSpPr>
        <p:sp>
          <p:nvSpPr>
            <p:cNvPr id="18" name="Ellipse 17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616145" y="3702239"/>
              <a:ext cx="749565" cy="475773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ENS</a:t>
              </a:r>
            </a:p>
          </p:txBody>
        </p:sp>
      </p:grpSp>
      <p:sp>
        <p:nvSpPr>
          <p:cNvPr id="43" name="ZoneTexte 42"/>
          <p:cNvSpPr txBox="1"/>
          <p:nvPr/>
        </p:nvSpPr>
        <p:spPr>
          <a:xfrm>
            <a:off x="329689" y="4301867"/>
            <a:ext cx="3903633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Dr. Diane S. Lazard,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ICM, Pitié-Salpêtrière Paris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32822" y="4614741"/>
            <a:ext cx="2839239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Valentin Wyart,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LNC, ENS, Paris</a:t>
            </a:r>
          </a:p>
        </p:txBody>
      </p:sp>
    </p:spTree>
    <p:extLst>
      <p:ext uri="{BB962C8B-B14F-4D97-AF65-F5344CB8AC3E}">
        <p14:creationId xmlns:p14="http://schemas.microsoft.com/office/powerpoint/2010/main" val="29630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r 50"/>
          <p:cNvGrpSpPr/>
          <p:nvPr/>
        </p:nvGrpSpPr>
        <p:grpSpPr>
          <a:xfrm>
            <a:off x="311297" y="1182051"/>
            <a:ext cx="8721432" cy="2321752"/>
            <a:chOff x="311297" y="1182051"/>
            <a:chExt cx="8721432" cy="2321752"/>
          </a:xfrm>
        </p:grpSpPr>
        <p:grpSp>
          <p:nvGrpSpPr>
            <p:cNvPr id="8" name="Grouper 7"/>
            <p:cNvGrpSpPr>
              <a:grpSpLocks noChangeAspect="1"/>
            </p:cNvGrpSpPr>
            <p:nvPr/>
          </p:nvGrpSpPr>
          <p:grpSpPr>
            <a:xfrm>
              <a:off x="1104152" y="1182051"/>
              <a:ext cx="3806117" cy="1471952"/>
              <a:chOff x="141449" y="1635861"/>
              <a:chExt cx="4196233" cy="1622823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3"/>
              <a:srcRect l="9171" r="45311"/>
              <a:stretch/>
            </p:blipFill>
            <p:spPr>
              <a:xfrm>
                <a:off x="175496" y="1635861"/>
                <a:ext cx="4162186" cy="1225485"/>
              </a:xfrm>
              <a:prstGeom prst="rect">
                <a:avLst/>
              </a:prstGeom>
            </p:spPr>
          </p:pic>
          <p:sp>
            <p:nvSpPr>
              <p:cNvPr id="9" name="Espace réservé du contenu 2"/>
              <p:cNvSpPr txBox="1">
                <a:spLocks/>
              </p:cNvSpPr>
              <p:nvPr/>
            </p:nvSpPr>
            <p:spPr>
              <a:xfrm>
                <a:off x="141449" y="2879773"/>
                <a:ext cx="4093380" cy="37891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fr-FR" sz="1400" b="1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Inserm UMR1106, Université Aix-Marseille</a:t>
                </a:r>
              </a:p>
            </p:txBody>
          </p:sp>
        </p:grpSp>
        <p:pic>
          <p:nvPicPr>
            <p:cNvPr id="12" name="Image 11" descr="Screen shot 2015-04-19 at 4.37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0" t="38415" r="32652" b="21405"/>
            <a:stretch/>
          </p:blipFill>
          <p:spPr>
            <a:xfrm>
              <a:off x="5677104" y="1207541"/>
              <a:ext cx="3355625" cy="2296262"/>
            </a:xfrm>
            <a:prstGeom prst="rect">
              <a:avLst/>
            </a:prstGeom>
          </p:spPr>
        </p:pic>
        <p:grpSp>
          <p:nvGrpSpPr>
            <p:cNvPr id="30" name="Grouper 29"/>
            <p:cNvGrpSpPr>
              <a:grpSpLocks noChangeAspect="1"/>
            </p:cNvGrpSpPr>
            <p:nvPr/>
          </p:nvGrpSpPr>
          <p:grpSpPr>
            <a:xfrm>
              <a:off x="6740265" y="3040519"/>
              <a:ext cx="402674" cy="294608"/>
              <a:chOff x="1657263" y="3702239"/>
              <a:chExt cx="704684" cy="515566"/>
            </a:xfrm>
          </p:grpSpPr>
          <p:sp>
            <p:nvSpPr>
              <p:cNvPr id="31" name="Ellipse 30"/>
              <p:cNvSpPr>
                <a:spLocks/>
              </p:cNvSpPr>
              <p:nvPr/>
            </p:nvSpPr>
            <p:spPr>
              <a:xfrm>
                <a:off x="1707661" y="3713805"/>
                <a:ext cx="555182" cy="504000"/>
              </a:xfrm>
              <a:prstGeom prst="ellipse">
                <a:avLst/>
              </a:prstGeom>
              <a:solidFill>
                <a:schemeClr val="tx1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latin typeface="Minion Pro"/>
                  <a:cs typeface="Minion Pro"/>
                </a:endParaRPr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1657263" y="3702239"/>
                <a:ext cx="704684" cy="475772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000" dirty="0" smtClean="0">
                    <a:solidFill>
                      <a:schemeClr val="bg1"/>
                    </a:solidFill>
                    <a:latin typeface="Minion Pro"/>
                    <a:cs typeface="Minion Pro"/>
                  </a:rPr>
                  <a:t>INS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311297" y="2709923"/>
              <a:ext cx="4409624" cy="67505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20000"/>
                </a:lnSpc>
                <a:buFont typeface="Wingdings" charset="2"/>
                <a:buChar char="§"/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Equipe «  Dynamique des processus cognitifs », </a:t>
              </a:r>
              <a:r>
                <a:rPr lang="fr-FR" sz="1600" b="1" dirty="0" err="1" smtClean="0">
                  <a:solidFill>
                    <a:srgbClr val="000000"/>
                  </a:solidFill>
                  <a:latin typeface="Minion Pro"/>
                  <a:cs typeface="Minion Pro"/>
                </a:rPr>
                <a:t>Daniele</a:t>
              </a:r>
              <a:r>
                <a:rPr lang="fr-FR" sz="1600" b="1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 Schön</a:t>
              </a:r>
            </a:p>
          </p:txBody>
        </p:sp>
      </p:grp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Equipe d’accueil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et collaborateurs principaux</a:t>
            </a:r>
          </a:p>
        </p:txBody>
      </p:sp>
      <p:grpSp>
        <p:nvGrpSpPr>
          <p:cNvPr id="20" name="Grouper 19"/>
          <p:cNvGrpSpPr>
            <a:grpSpLocks noChangeAspect="1"/>
          </p:cNvGrpSpPr>
          <p:nvPr/>
        </p:nvGrpSpPr>
        <p:grpSpPr>
          <a:xfrm>
            <a:off x="6639325" y="2078326"/>
            <a:ext cx="428322" cy="294608"/>
            <a:chOff x="1616143" y="3702239"/>
            <a:chExt cx="749567" cy="515566"/>
          </a:xfrm>
        </p:grpSpPr>
        <p:sp>
          <p:nvSpPr>
            <p:cNvPr id="21" name="Ellipse 20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16143" y="3702239"/>
              <a:ext cx="749567" cy="475772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ICM</a:t>
              </a:r>
            </a:p>
          </p:txBody>
        </p:sp>
      </p:grpSp>
      <p:pic>
        <p:nvPicPr>
          <p:cNvPr id="23" name="Image 22" descr="Screen shot 2015-04-19 at 4.47.1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28551" r="26194" b="27006"/>
          <a:stretch/>
        </p:blipFill>
        <p:spPr>
          <a:xfrm>
            <a:off x="5677104" y="3593211"/>
            <a:ext cx="3355625" cy="2520000"/>
          </a:xfrm>
          <a:prstGeom prst="rect">
            <a:avLst/>
          </a:prstGeom>
        </p:spPr>
      </p:pic>
      <p:grpSp>
        <p:nvGrpSpPr>
          <p:cNvPr id="24" name="Grouper 23"/>
          <p:cNvGrpSpPr>
            <a:grpSpLocks noChangeAspect="1"/>
          </p:cNvGrpSpPr>
          <p:nvPr/>
        </p:nvGrpSpPr>
        <p:grpSpPr>
          <a:xfrm>
            <a:off x="6805240" y="5222998"/>
            <a:ext cx="595035" cy="287999"/>
            <a:chOff x="1470270" y="3713805"/>
            <a:chExt cx="1041318" cy="504000"/>
          </a:xfrm>
        </p:grpSpPr>
        <p:sp>
          <p:nvSpPr>
            <p:cNvPr id="25" name="Ellipse 24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470270" y="3720915"/>
              <a:ext cx="1041318" cy="41293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8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Columbia</a:t>
              </a:r>
            </a:p>
          </p:txBody>
        </p:sp>
      </p:grpSp>
      <p:grpSp>
        <p:nvGrpSpPr>
          <p:cNvPr id="27" name="Grouper 26"/>
          <p:cNvGrpSpPr>
            <a:grpSpLocks noChangeAspect="1"/>
          </p:cNvGrpSpPr>
          <p:nvPr/>
        </p:nvGrpSpPr>
        <p:grpSpPr>
          <a:xfrm>
            <a:off x="6945558" y="4284070"/>
            <a:ext cx="492443" cy="287999"/>
            <a:chOff x="1560038" y="3713805"/>
            <a:chExt cx="861780" cy="504000"/>
          </a:xfrm>
        </p:grpSpPr>
        <p:sp>
          <p:nvSpPr>
            <p:cNvPr id="28" name="Ellipse 27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1560038" y="3720915"/>
              <a:ext cx="861780" cy="41293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800" dirty="0" err="1" smtClean="0">
                  <a:solidFill>
                    <a:schemeClr val="bg1"/>
                  </a:solidFill>
                  <a:latin typeface="Minion Pro"/>
                  <a:cs typeface="Minion Pro"/>
                </a:rPr>
                <a:t>McGIll</a:t>
              </a:r>
              <a:endParaRPr lang="fr-FR" sz="800" dirty="0" smtClean="0">
                <a:solidFill>
                  <a:schemeClr val="bg1"/>
                </a:solidFill>
                <a:latin typeface="Minion Pro"/>
                <a:cs typeface="Minion Pro"/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95992" y="3373023"/>
            <a:ext cx="4123307" cy="6022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Dr. Agnès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Trébuchon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 : </a:t>
            </a:r>
            <a:r>
              <a:rPr lang="fr-FR" sz="1400" dirty="0">
                <a:solidFill>
                  <a:srgbClr val="000000"/>
                </a:solidFill>
                <a:latin typeface="Minion Pro"/>
                <a:cs typeface="Minion Pro"/>
              </a:rPr>
              <a:t>EEG 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intracrânien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Christian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Bénar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 : Équipe MEG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29689" y="3980740"/>
            <a:ext cx="2262158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Collaborateurs en France: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0800" y="5110827"/>
            <a:ext cx="3026426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i="1" dirty="0">
                <a:solidFill>
                  <a:srgbClr val="000000"/>
                </a:solidFill>
                <a:latin typeface="Minion Pro"/>
                <a:cs typeface="Minion Pro"/>
              </a:rPr>
              <a:t>Collaborateurs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à l’international: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grpSp>
        <p:nvGrpSpPr>
          <p:cNvPr id="40" name="Grouper 39"/>
          <p:cNvGrpSpPr>
            <a:grpSpLocks noChangeAspect="1"/>
          </p:cNvGrpSpPr>
          <p:nvPr/>
        </p:nvGrpSpPr>
        <p:grpSpPr>
          <a:xfrm>
            <a:off x="7305746" y="2467315"/>
            <a:ext cx="505267" cy="287999"/>
            <a:chOff x="1548817" y="3713805"/>
            <a:chExt cx="884224" cy="504000"/>
          </a:xfrm>
        </p:grpSpPr>
        <p:sp>
          <p:nvSpPr>
            <p:cNvPr id="41" name="Ellipse 40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1548817" y="3720915"/>
              <a:ext cx="884224" cy="41293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8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Genève</a:t>
              </a:r>
            </a:p>
          </p:txBody>
        </p:sp>
      </p:grpSp>
      <p:grpSp>
        <p:nvGrpSpPr>
          <p:cNvPr id="17" name="Grouper 16"/>
          <p:cNvGrpSpPr>
            <a:grpSpLocks noChangeAspect="1"/>
          </p:cNvGrpSpPr>
          <p:nvPr/>
        </p:nvGrpSpPr>
        <p:grpSpPr>
          <a:xfrm>
            <a:off x="6502256" y="2007865"/>
            <a:ext cx="428322" cy="294608"/>
            <a:chOff x="1616145" y="3702239"/>
            <a:chExt cx="749565" cy="515566"/>
          </a:xfrm>
        </p:grpSpPr>
        <p:sp>
          <p:nvSpPr>
            <p:cNvPr id="18" name="Ellipse 17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616145" y="3702239"/>
              <a:ext cx="749565" cy="475773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ENS</a:t>
              </a:r>
            </a:p>
          </p:txBody>
        </p:sp>
      </p:grpSp>
      <p:sp>
        <p:nvSpPr>
          <p:cNvPr id="43" name="ZoneTexte 42"/>
          <p:cNvSpPr txBox="1"/>
          <p:nvPr/>
        </p:nvSpPr>
        <p:spPr>
          <a:xfrm>
            <a:off x="329689" y="4301867"/>
            <a:ext cx="3903633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Dr. Diane S. Lazard,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ICM, Pitié-Salpêtrière Paris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32822" y="4614741"/>
            <a:ext cx="2839239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Valentin Wyart,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LNC, ENS, Paris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24430" y="5430176"/>
            <a:ext cx="252195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Anne-Lise Giraud,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69250" y="5427805"/>
            <a:ext cx="207718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Charles Schroeder,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47226" y="5434354"/>
            <a:ext cx="207718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Sylvain Baillet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9630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r 50"/>
          <p:cNvGrpSpPr/>
          <p:nvPr/>
        </p:nvGrpSpPr>
        <p:grpSpPr>
          <a:xfrm>
            <a:off x="311297" y="1182051"/>
            <a:ext cx="8721432" cy="2321752"/>
            <a:chOff x="311297" y="1182051"/>
            <a:chExt cx="8721432" cy="2321752"/>
          </a:xfrm>
        </p:grpSpPr>
        <p:grpSp>
          <p:nvGrpSpPr>
            <p:cNvPr id="8" name="Grouper 7"/>
            <p:cNvGrpSpPr>
              <a:grpSpLocks noChangeAspect="1"/>
            </p:cNvGrpSpPr>
            <p:nvPr/>
          </p:nvGrpSpPr>
          <p:grpSpPr>
            <a:xfrm>
              <a:off x="1104152" y="1182051"/>
              <a:ext cx="3806117" cy="1471952"/>
              <a:chOff x="141449" y="1635861"/>
              <a:chExt cx="4196233" cy="1622823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3"/>
              <a:srcRect l="9171" r="45311"/>
              <a:stretch/>
            </p:blipFill>
            <p:spPr>
              <a:xfrm>
                <a:off x="175496" y="1635861"/>
                <a:ext cx="4162186" cy="1225485"/>
              </a:xfrm>
              <a:prstGeom prst="rect">
                <a:avLst/>
              </a:prstGeom>
            </p:spPr>
          </p:pic>
          <p:sp>
            <p:nvSpPr>
              <p:cNvPr id="9" name="Espace réservé du contenu 2"/>
              <p:cNvSpPr txBox="1">
                <a:spLocks/>
              </p:cNvSpPr>
              <p:nvPr/>
            </p:nvSpPr>
            <p:spPr>
              <a:xfrm>
                <a:off x="141449" y="2879773"/>
                <a:ext cx="4093380" cy="37891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fr-FR" sz="1400" b="1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Inserm UMR1106, Université Aix-Marseille</a:t>
                </a:r>
              </a:p>
            </p:txBody>
          </p:sp>
        </p:grpSp>
        <p:pic>
          <p:nvPicPr>
            <p:cNvPr id="12" name="Image 11" descr="Screen shot 2015-04-19 at 4.37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0" t="38415" r="32652" b="21405"/>
            <a:stretch/>
          </p:blipFill>
          <p:spPr>
            <a:xfrm>
              <a:off x="5677104" y="1207541"/>
              <a:ext cx="3355625" cy="2296262"/>
            </a:xfrm>
            <a:prstGeom prst="rect">
              <a:avLst/>
            </a:prstGeom>
          </p:spPr>
        </p:pic>
        <p:grpSp>
          <p:nvGrpSpPr>
            <p:cNvPr id="30" name="Grouper 29"/>
            <p:cNvGrpSpPr>
              <a:grpSpLocks noChangeAspect="1"/>
            </p:cNvGrpSpPr>
            <p:nvPr/>
          </p:nvGrpSpPr>
          <p:grpSpPr>
            <a:xfrm>
              <a:off x="6740265" y="3040519"/>
              <a:ext cx="402674" cy="294608"/>
              <a:chOff x="1657263" y="3702239"/>
              <a:chExt cx="704684" cy="515566"/>
            </a:xfrm>
          </p:grpSpPr>
          <p:sp>
            <p:nvSpPr>
              <p:cNvPr id="31" name="Ellipse 30"/>
              <p:cNvSpPr>
                <a:spLocks/>
              </p:cNvSpPr>
              <p:nvPr/>
            </p:nvSpPr>
            <p:spPr>
              <a:xfrm>
                <a:off x="1707661" y="3713805"/>
                <a:ext cx="555182" cy="504000"/>
              </a:xfrm>
              <a:prstGeom prst="ellipse">
                <a:avLst/>
              </a:prstGeom>
              <a:solidFill>
                <a:schemeClr val="tx1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latin typeface="Minion Pro"/>
                  <a:cs typeface="Minion Pro"/>
                </a:endParaRPr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1657263" y="3702239"/>
                <a:ext cx="704684" cy="475772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000" dirty="0" smtClean="0">
                    <a:solidFill>
                      <a:schemeClr val="bg1"/>
                    </a:solidFill>
                    <a:latin typeface="Minion Pro"/>
                    <a:cs typeface="Minion Pro"/>
                  </a:rPr>
                  <a:t>INS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311297" y="2709923"/>
              <a:ext cx="4409624" cy="67505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20000"/>
                </a:lnSpc>
                <a:buFont typeface="Wingdings" charset="2"/>
                <a:buChar char="§"/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Equipe «  Dynamique des processus cognitifs », </a:t>
              </a:r>
              <a:r>
                <a:rPr lang="fr-FR" sz="1600" b="1" dirty="0" err="1" smtClean="0">
                  <a:solidFill>
                    <a:srgbClr val="000000"/>
                  </a:solidFill>
                  <a:latin typeface="Minion Pro"/>
                  <a:cs typeface="Minion Pro"/>
                </a:rPr>
                <a:t>Daniele</a:t>
              </a:r>
              <a:r>
                <a:rPr lang="fr-FR" sz="1600" b="1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 Schön</a:t>
              </a:r>
            </a:p>
          </p:txBody>
        </p:sp>
      </p:grp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Equipe d’accueil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et collaborateurs principaux</a:t>
            </a:r>
          </a:p>
        </p:txBody>
      </p:sp>
      <p:grpSp>
        <p:nvGrpSpPr>
          <p:cNvPr id="16" name="Grouper 15"/>
          <p:cNvGrpSpPr>
            <a:grpSpLocks noChangeAspect="1"/>
          </p:cNvGrpSpPr>
          <p:nvPr/>
        </p:nvGrpSpPr>
        <p:grpSpPr>
          <a:xfrm>
            <a:off x="7596587" y="1664793"/>
            <a:ext cx="414216" cy="294608"/>
            <a:chOff x="1628485" y="3702239"/>
            <a:chExt cx="724881" cy="515566"/>
          </a:xfrm>
        </p:grpSpPr>
        <p:sp>
          <p:nvSpPr>
            <p:cNvPr id="14" name="Ellipse 13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628485" y="3702239"/>
              <a:ext cx="724881" cy="475772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MPI</a:t>
              </a:r>
            </a:p>
          </p:txBody>
        </p:sp>
      </p:grpSp>
      <p:grpSp>
        <p:nvGrpSpPr>
          <p:cNvPr id="20" name="Grouper 19"/>
          <p:cNvGrpSpPr>
            <a:grpSpLocks noChangeAspect="1"/>
          </p:cNvGrpSpPr>
          <p:nvPr/>
        </p:nvGrpSpPr>
        <p:grpSpPr>
          <a:xfrm>
            <a:off x="6639325" y="2078326"/>
            <a:ext cx="428322" cy="294608"/>
            <a:chOff x="1616143" y="3702239"/>
            <a:chExt cx="749567" cy="515566"/>
          </a:xfrm>
        </p:grpSpPr>
        <p:sp>
          <p:nvSpPr>
            <p:cNvPr id="21" name="Ellipse 20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16143" y="3702239"/>
              <a:ext cx="749567" cy="475772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ICM</a:t>
              </a:r>
            </a:p>
          </p:txBody>
        </p:sp>
      </p:grpSp>
      <p:pic>
        <p:nvPicPr>
          <p:cNvPr id="23" name="Image 22" descr="Screen shot 2015-04-19 at 4.47.1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28551" r="26194" b="27006"/>
          <a:stretch/>
        </p:blipFill>
        <p:spPr>
          <a:xfrm>
            <a:off x="5677104" y="3593211"/>
            <a:ext cx="3355625" cy="2520000"/>
          </a:xfrm>
          <a:prstGeom prst="rect">
            <a:avLst/>
          </a:prstGeom>
        </p:spPr>
      </p:pic>
      <p:grpSp>
        <p:nvGrpSpPr>
          <p:cNvPr id="24" name="Grouper 23"/>
          <p:cNvGrpSpPr>
            <a:grpSpLocks noChangeAspect="1"/>
          </p:cNvGrpSpPr>
          <p:nvPr/>
        </p:nvGrpSpPr>
        <p:grpSpPr>
          <a:xfrm>
            <a:off x="6805240" y="5222998"/>
            <a:ext cx="595035" cy="287999"/>
            <a:chOff x="1470270" y="3713805"/>
            <a:chExt cx="1041318" cy="504000"/>
          </a:xfrm>
        </p:grpSpPr>
        <p:sp>
          <p:nvSpPr>
            <p:cNvPr id="25" name="Ellipse 24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470270" y="3720915"/>
              <a:ext cx="1041318" cy="41293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8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Columbia</a:t>
              </a:r>
            </a:p>
          </p:txBody>
        </p:sp>
      </p:grpSp>
      <p:grpSp>
        <p:nvGrpSpPr>
          <p:cNvPr id="27" name="Grouper 26"/>
          <p:cNvGrpSpPr>
            <a:grpSpLocks noChangeAspect="1"/>
          </p:cNvGrpSpPr>
          <p:nvPr/>
        </p:nvGrpSpPr>
        <p:grpSpPr>
          <a:xfrm>
            <a:off x="6945558" y="4284070"/>
            <a:ext cx="492443" cy="287999"/>
            <a:chOff x="1560038" y="3713805"/>
            <a:chExt cx="861780" cy="504000"/>
          </a:xfrm>
        </p:grpSpPr>
        <p:sp>
          <p:nvSpPr>
            <p:cNvPr id="28" name="Ellipse 27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1560038" y="3720915"/>
              <a:ext cx="861780" cy="41293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800" dirty="0" err="1" smtClean="0">
                  <a:solidFill>
                    <a:schemeClr val="bg1"/>
                  </a:solidFill>
                  <a:latin typeface="Minion Pro"/>
                  <a:cs typeface="Minion Pro"/>
                </a:rPr>
                <a:t>McGIll</a:t>
              </a:r>
              <a:endParaRPr lang="fr-FR" sz="800" dirty="0" smtClean="0">
                <a:solidFill>
                  <a:schemeClr val="bg1"/>
                </a:solidFill>
                <a:latin typeface="Minion Pro"/>
                <a:cs typeface="Minion Pro"/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95992" y="3373023"/>
            <a:ext cx="4123307" cy="6022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Dr. Agnès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Trébuchon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 : </a:t>
            </a:r>
            <a:r>
              <a:rPr lang="fr-FR" sz="1400" dirty="0">
                <a:solidFill>
                  <a:srgbClr val="000000"/>
                </a:solidFill>
                <a:latin typeface="Minion Pro"/>
                <a:cs typeface="Minion Pro"/>
              </a:rPr>
              <a:t>EEG 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intracrânien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Christian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Bénar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 : Équipe MEG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29689" y="3980740"/>
            <a:ext cx="2262158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Collaborateurs en France: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0800" y="5110827"/>
            <a:ext cx="3026426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i="1" dirty="0">
                <a:solidFill>
                  <a:srgbClr val="000000"/>
                </a:solidFill>
                <a:latin typeface="Minion Pro"/>
                <a:cs typeface="Minion Pro"/>
              </a:rPr>
              <a:t>Collaborateurs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à l’international: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grpSp>
        <p:nvGrpSpPr>
          <p:cNvPr id="37" name="Grouper 36"/>
          <p:cNvGrpSpPr>
            <a:grpSpLocks noChangeAspect="1"/>
          </p:cNvGrpSpPr>
          <p:nvPr/>
        </p:nvGrpSpPr>
        <p:grpSpPr>
          <a:xfrm>
            <a:off x="6063570" y="1289271"/>
            <a:ext cx="492443" cy="287999"/>
            <a:chOff x="1560040" y="3713805"/>
            <a:chExt cx="861779" cy="504000"/>
          </a:xfrm>
        </p:grpSpPr>
        <p:sp>
          <p:nvSpPr>
            <p:cNvPr id="38" name="Ellipse 37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1560040" y="3720915"/>
              <a:ext cx="861779" cy="41293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8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Oxford</a:t>
              </a:r>
            </a:p>
          </p:txBody>
        </p:sp>
      </p:grpSp>
      <p:grpSp>
        <p:nvGrpSpPr>
          <p:cNvPr id="40" name="Grouper 39"/>
          <p:cNvGrpSpPr>
            <a:grpSpLocks noChangeAspect="1"/>
          </p:cNvGrpSpPr>
          <p:nvPr/>
        </p:nvGrpSpPr>
        <p:grpSpPr>
          <a:xfrm>
            <a:off x="7305746" y="2467315"/>
            <a:ext cx="505267" cy="287999"/>
            <a:chOff x="1548817" y="3713805"/>
            <a:chExt cx="884224" cy="504000"/>
          </a:xfrm>
        </p:grpSpPr>
        <p:sp>
          <p:nvSpPr>
            <p:cNvPr id="41" name="Ellipse 40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1548817" y="3720915"/>
              <a:ext cx="884224" cy="41293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8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Genève</a:t>
              </a:r>
            </a:p>
          </p:txBody>
        </p:sp>
      </p:grpSp>
      <p:grpSp>
        <p:nvGrpSpPr>
          <p:cNvPr id="17" name="Grouper 16"/>
          <p:cNvGrpSpPr>
            <a:grpSpLocks noChangeAspect="1"/>
          </p:cNvGrpSpPr>
          <p:nvPr/>
        </p:nvGrpSpPr>
        <p:grpSpPr>
          <a:xfrm>
            <a:off x="6502256" y="2007865"/>
            <a:ext cx="428322" cy="294608"/>
            <a:chOff x="1616145" y="3702239"/>
            <a:chExt cx="749565" cy="515566"/>
          </a:xfrm>
        </p:grpSpPr>
        <p:sp>
          <p:nvSpPr>
            <p:cNvPr id="18" name="Ellipse 17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616145" y="3702239"/>
              <a:ext cx="749565" cy="475773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ENS</a:t>
              </a:r>
            </a:p>
          </p:txBody>
        </p:sp>
      </p:grpSp>
      <p:sp>
        <p:nvSpPr>
          <p:cNvPr id="43" name="ZoneTexte 42"/>
          <p:cNvSpPr txBox="1"/>
          <p:nvPr/>
        </p:nvSpPr>
        <p:spPr>
          <a:xfrm>
            <a:off x="329689" y="4301867"/>
            <a:ext cx="3903633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Dr. Diane S. Lazard,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ICM, Pitié-Salpêtrière Paris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32822" y="4614741"/>
            <a:ext cx="2839239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Valentin Wyart,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LNC, ENS, Paris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24430" y="5430176"/>
            <a:ext cx="252195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Anne-Lise Giraud,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6044" y="5750029"/>
            <a:ext cx="207718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Robert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Zatorre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,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69250" y="5427805"/>
            <a:ext cx="207718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Charles Schroeder,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47226" y="5434354"/>
            <a:ext cx="207718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Sylvain Baillet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753050" y="5751618"/>
            <a:ext cx="207718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David Poeppel,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872009" y="5748707"/>
            <a:ext cx="2714446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Christopher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Summerfield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9630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r 50"/>
          <p:cNvGrpSpPr/>
          <p:nvPr/>
        </p:nvGrpSpPr>
        <p:grpSpPr>
          <a:xfrm>
            <a:off x="311297" y="1182051"/>
            <a:ext cx="8721432" cy="2321752"/>
            <a:chOff x="311297" y="1182051"/>
            <a:chExt cx="8721432" cy="2321752"/>
          </a:xfrm>
        </p:grpSpPr>
        <p:grpSp>
          <p:nvGrpSpPr>
            <p:cNvPr id="8" name="Grouper 7"/>
            <p:cNvGrpSpPr>
              <a:grpSpLocks noChangeAspect="1"/>
            </p:cNvGrpSpPr>
            <p:nvPr/>
          </p:nvGrpSpPr>
          <p:grpSpPr>
            <a:xfrm>
              <a:off x="1104152" y="1182051"/>
              <a:ext cx="3806117" cy="1471952"/>
              <a:chOff x="141449" y="1635861"/>
              <a:chExt cx="4196233" cy="1622823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3"/>
              <a:srcRect l="9171" r="45311"/>
              <a:stretch/>
            </p:blipFill>
            <p:spPr>
              <a:xfrm>
                <a:off x="175496" y="1635861"/>
                <a:ext cx="4162186" cy="1225485"/>
              </a:xfrm>
              <a:prstGeom prst="rect">
                <a:avLst/>
              </a:prstGeom>
            </p:spPr>
          </p:pic>
          <p:sp>
            <p:nvSpPr>
              <p:cNvPr id="9" name="Espace réservé du contenu 2"/>
              <p:cNvSpPr txBox="1">
                <a:spLocks/>
              </p:cNvSpPr>
              <p:nvPr/>
            </p:nvSpPr>
            <p:spPr>
              <a:xfrm>
                <a:off x="141449" y="2879773"/>
                <a:ext cx="4093380" cy="37891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fr-FR" sz="1400" b="1" dirty="0" smtClean="0">
                    <a:solidFill>
                      <a:srgbClr val="000000"/>
                    </a:solidFill>
                    <a:latin typeface="Minion Pro"/>
                    <a:cs typeface="Minion Pro"/>
                  </a:rPr>
                  <a:t>Inserm UMR1106, Université Aix-Marseille</a:t>
                </a:r>
              </a:p>
            </p:txBody>
          </p:sp>
        </p:grpSp>
        <p:pic>
          <p:nvPicPr>
            <p:cNvPr id="12" name="Image 11" descr="Screen shot 2015-04-19 at 4.37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0" t="38415" r="32652" b="21405"/>
            <a:stretch/>
          </p:blipFill>
          <p:spPr>
            <a:xfrm>
              <a:off x="5677104" y="1207541"/>
              <a:ext cx="3355625" cy="2296262"/>
            </a:xfrm>
            <a:prstGeom prst="rect">
              <a:avLst/>
            </a:prstGeom>
          </p:spPr>
        </p:pic>
        <p:grpSp>
          <p:nvGrpSpPr>
            <p:cNvPr id="30" name="Grouper 29"/>
            <p:cNvGrpSpPr>
              <a:grpSpLocks noChangeAspect="1"/>
            </p:cNvGrpSpPr>
            <p:nvPr/>
          </p:nvGrpSpPr>
          <p:grpSpPr>
            <a:xfrm>
              <a:off x="6740265" y="3040519"/>
              <a:ext cx="402674" cy="294608"/>
              <a:chOff x="1657263" y="3702239"/>
              <a:chExt cx="704684" cy="515566"/>
            </a:xfrm>
          </p:grpSpPr>
          <p:sp>
            <p:nvSpPr>
              <p:cNvPr id="31" name="Ellipse 30"/>
              <p:cNvSpPr>
                <a:spLocks/>
              </p:cNvSpPr>
              <p:nvPr/>
            </p:nvSpPr>
            <p:spPr>
              <a:xfrm>
                <a:off x="1707661" y="3713805"/>
                <a:ext cx="555182" cy="504000"/>
              </a:xfrm>
              <a:prstGeom prst="ellipse">
                <a:avLst/>
              </a:prstGeom>
              <a:solidFill>
                <a:schemeClr val="tx1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b="1" dirty="0">
                  <a:latin typeface="Minion Pro"/>
                  <a:cs typeface="Minion Pro"/>
                </a:endParaRPr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1657263" y="3702239"/>
                <a:ext cx="704684" cy="475772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000" dirty="0" smtClean="0">
                    <a:solidFill>
                      <a:schemeClr val="bg1"/>
                    </a:solidFill>
                    <a:latin typeface="Minion Pro"/>
                    <a:cs typeface="Minion Pro"/>
                  </a:rPr>
                  <a:t>INS</a:t>
                </a:r>
              </a:p>
            </p:txBody>
          </p:sp>
        </p:grpSp>
        <p:sp>
          <p:nvSpPr>
            <p:cNvPr id="33" name="Espace réservé du contenu 2"/>
            <p:cNvSpPr txBox="1">
              <a:spLocks/>
            </p:cNvSpPr>
            <p:nvPr/>
          </p:nvSpPr>
          <p:spPr>
            <a:xfrm>
              <a:off x="311297" y="2709923"/>
              <a:ext cx="4409624" cy="67505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20000"/>
                </a:lnSpc>
                <a:buFont typeface="Wingdings" charset="2"/>
                <a:buChar char="§"/>
              </a:pPr>
              <a:r>
                <a:rPr lang="fr-FR" sz="16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Equipe «  Dynamique des processus cognitifs », </a:t>
              </a:r>
              <a:r>
                <a:rPr lang="fr-FR" sz="1600" b="1" dirty="0" err="1" smtClean="0">
                  <a:solidFill>
                    <a:srgbClr val="000000"/>
                  </a:solidFill>
                  <a:latin typeface="Minion Pro"/>
                  <a:cs typeface="Minion Pro"/>
                </a:rPr>
                <a:t>Daniele</a:t>
              </a:r>
              <a:r>
                <a:rPr lang="fr-FR" sz="1600" b="1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 Schön</a:t>
              </a:r>
            </a:p>
          </p:txBody>
        </p:sp>
      </p:grp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Equipe d’accueil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et collaborateurs principaux</a:t>
            </a:r>
          </a:p>
        </p:txBody>
      </p:sp>
      <p:sp>
        <p:nvSpPr>
          <p:cNvPr id="4" name="Arrondir un rectangle avec un coin du même côté 3"/>
          <p:cNvSpPr/>
          <p:nvPr/>
        </p:nvSpPr>
        <p:spPr>
          <a:xfrm>
            <a:off x="-1587" y="6180421"/>
            <a:ext cx="9144000" cy="707911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 smtClean="0">
                <a:solidFill>
                  <a:schemeClr val="tx1"/>
                </a:solidFill>
                <a:latin typeface="Minion Pro"/>
                <a:cs typeface="Minion Pro"/>
              </a:rPr>
              <a:t>Merci de votre attention</a:t>
            </a:r>
          </a:p>
        </p:txBody>
      </p:sp>
      <p:grpSp>
        <p:nvGrpSpPr>
          <p:cNvPr id="16" name="Grouper 15"/>
          <p:cNvGrpSpPr>
            <a:grpSpLocks noChangeAspect="1"/>
          </p:cNvGrpSpPr>
          <p:nvPr/>
        </p:nvGrpSpPr>
        <p:grpSpPr>
          <a:xfrm>
            <a:off x="7596587" y="1664793"/>
            <a:ext cx="414216" cy="294608"/>
            <a:chOff x="1628485" y="3702239"/>
            <a:chExt cx="724881" cy="515566"/>
          </a:xfrm>
        </p:grpSpPr>
        <p:sp>
          <p:nvSpPr>
            <p:cNvPr id="14" name="Ellipse 13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628485" y="3702239"/>
              <a:ext cx="724881" cy="475772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MPI</a:t>
              </a:r>
            </a:p>
          </p:txBody>
        </p:sp>
      </p:grpSp>
      <p:grpSp>
        <p:nvGrpSpPr>
          <p:cNvPr id="20" name="Grouper 19"/>
          <p:cNvGrpSpPr>
            <a:grpSpLocks noChangeAspect="1"/>
          </p:cNvGrpSpPr>
          <p:nvPr/>
        </p:nvGrpSpPr>
        <p:grpSpPr>
          <a:xfrm>
            <a:off x="6639325" y="2078326"/>
            <a:ext cx="428322" cy="294608"/>
            <a:chOff x="1616143" y="3702239"/>
            <a:chExt cx="749567" cy="515566"/>
          </a:xfrm>
        </p:grpSpPr>
        <p:sp>
          <p:nvSpPr>
            <p:cNvPr id="21" name="Ellipse 20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16143" y="3702239"/>
              <a:ext cx="749567" cy="475772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ICM</a:t>
              </a:r>
            </a:p>
          </p:txBody>
        </p:sp>
      </p:grpSp>
      <p:pic>
        <p:nvPicPr>
          <p:cNvPr id="23" name="Image 22" descr="Screen shot 2015-04-19 at 4.47.1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8" t="28551" r="26194" b="27006"/>
          <a:stretch/>
        </p:blipFill>
        <p:spPr>
          <a:xfrm>
            <a:off x="5677104" y="3593211"/>
            <a:ext cx="3355625" cy="2520000"/>
          </a:xfrm>
          <a:prstGeom prst="rect">
            <a:avLst/>
          </a:prstGeom>
        </p:spPr>
      </p:pic>
      <p:grpSp>
        <p:nvGrpSpPr>
          <p:cNvPr id="24" name="Grouper 23"/>
          <p:cNvGrpSpPr>
            <a:grpSpLocks noChangeAspect="1"/>
          </p:cNvGrpSpPr>
          <p:nvPr/>
        </p:nvGrpSpPr>
        <p:grpSpPr>
          <a:xfrm>
            <a:off x="6805240" y="5222998"/>
            <a:ext cx="595035" cy="287999"/>
            <a:chOff x="1470270" y="3713805"/>
            <a:chExt cx="1041318" cy="504000"/>
          </a:xfrm>
        </p:grpSpPr>
        <p:sp>
          <p:nvSpPr>
            <p:cNvPr id="25" name="Ellipse 24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470270" y="3720915"/>
              <a:ext cx="1041318" cy="41293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8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Columbia</a:t>
              </a:r>
            </a:p>
          </p:txBody>
        </p:sp>
      </p:grpSp>
      <p:grpSp>
        <p:nvGrpSpPr>
          <p:cNvPr id="27" name="Grouper 26"/>
          <p:cNvGrpSpPr>
            <a:grpSpLocks noChangeAspect="1"/>
          </p:cNvGrpSpPr>
          <p:nvPr/>
        </p:nvGrpSpPr>
        <p:grpSpPr>
          <a:xfrm>
            <a:off x="6945558" y="4284070"/>
            <a:ext cx="492443" cy="287999"/>
            <a:chOff x="1560038" y="3713805"/>
            <a:chExt cx="861780" cy="504000"/>
          </a:xfrm>
        </p:grpSpPr>
        <p:sp>
          <p:nvSpPr>
            <p:cNvPr id="28" name="Ellipse 27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1560038" y="3720915"/>
              <a:ext cx="861780" cy="41293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800" dirty="0" err="1" smtClean="0">
                  <a:solidFill>
                    <a:schemeClr val="bg1"/>
                  </a:solidFill>
                  <a:latin typeface="Minion Pro"/>
                  <a:cs typeface="Minion Pro"/>
                </a:rPr>
                <a:t>McGIll</a:t>
              </a:r>
              <a:endParaRPr lang="fr-FR" sz="800" dirty="0" smtClean="0">
                <a:solidFill>
                  <a:schemeClr val="bg1"/>
                </a:solidFill>
                <a:latin typeface="Minion Pro"/>
                <a:cs typeface="Minion Pro"/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95992" y="3373023"/>
            <a:ext cx="4123307" cy="6022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Dr. Agnès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Trébuchon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 : </a:t>
            </a:r>
            <a:r>
              <a:rPr lang="fr-FR" sz="1400" dirty="0">
                <a:solidFill>
                  <a:srgbClr val="000000"/>
                </a:solidFill>
                <a:latin typeface="Minion Pro"/>
                <a:cs typeface="Minion Pro"/>
              </a:rPr>
              <a:t>EEG 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intracrânien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Christian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Bénar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 : Équipe MEG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29689" y="3980740"/>
            <a:ext cx="2262158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Collaborateurs en France: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0800" y="5110827"/>
            <a:ext cx="3026426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i="1" dirty="0">
                <a:solidFill>
                  <a:srgbClr val="000000"/>
                </a:solidFill>
                <a:latin typeface="Minion Pro"/>
                <a:cs typeface="Minion Pro"/>
              </a:rPr>
              <a:t>Collaborateurs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à l’international: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grpSp>
        <p:nvGrpSpPr>
          <p:cNvPr id="37" name="Grouper 36"/>
          <p:cNvGrpSpPr>
            <a:grpSpLocks noChangeAspect="1"/>
          </p:cNvGrpSpPr>
          <p:nvPr/>
        </p:nvGrpSpPr>
        <p:grpSpPr>
          <a:xfrm>
            <a:off x="6063570" y="1289271"/>
            <a:ext cx="492443" cy="287999"/>
            <a:chOff x="1560040" y="3713805"/>
            <a:chExt cx="861779" cy="504000"/>
          </a:xfrm>
        </p:grpSpPr>
        <p:sp>
          <p:nvSpPr>
            <p:cNvPr id="38" name="Ellipse 37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1560040" y="3720915"/>
              <a:ext cx="861779" cy="41293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8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Oxford</a:t>
              </a:r>
            </a:p>
          </p:txBody>
        </p:sp>
      </p:grpSp>
      <p:grpSp>
        <p:nvGrpSpPr>
          <p:cNvPr id="40" name="Grouper 39"/>
          <p:cNvGrpSpPr>
            <a:grpSpLocks noChangeAspect="1"/>
          </p:cNvGrpSpPr>
          <p:nvPr/>
        </p:nvGrpSpPr>
        <p:grpSpPr>
          <a:xfrm>
            <a:off x="7305746" y="2467315"/>
            <a:ext cx="505267" cy="287999"/>
            <a:chOff x="1548817" y="3713805"/>
            <a:chExt cx="884224" cy="504000"/>
          </a:xfrm>
        </p:grpSpPr>
        <p:sp>
          <p:nvSpPr>
            <p:cNvPr id="41" name="Ellipse 40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1548817" y="3720915"/>
              <a:ext cx="884224" cy="41293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8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Genève</a:t>
              </a:r>
            </a:p>
          </p:txBody>
        </p:sp>
      </p:grpSp>
      <p:grpSp>
        <p:nvGrpSpPr>
          <p:cNvPr id="17" name="Grouper 16"/>
          <p:cNvGrpSpPr>
            <a:grpSpLocks noChangeAspect="1"/>
          </p:cNvGrpSpPr>
          <p:nvPr/>
        </p:nvGrpSpPr>
        <p:grpSpPr>
          <a:xfrm>
            <a:off x="6502256" y="2007865"/>
            <a:ext cx="428322" cy="294608"/>
            <a:chOff x="1616145" y="3702239"/>
            <a:chExt cx="749565" cy="515566"/>
          </a:xfrm>
        </p:grpSpPr>
        <p:sp>
          <p:nvSpPr>
            <p:cNvPr id="18" name="Ellipse 17"/>
            <p:cNvSpPr>
              <a:spLocks/>
            </p:cNvSpPr>
            <p:nvPr/>
          </p:nvSpPr>
          <p:spPr>
            <a:xfrm>
              <a:off x="1707661" y="3713805"/>
              <a:ext cx="555182" cy="504000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Minion Pro"/>
                <a:cs typeface="Minion Pro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616145" y="3702239"/>
              <a:ext cx="749565" cy="475773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chemeClr val="bg1"/>
                  </a:solidFill>
                  <a:latin typeface="Minion Pro"/>
                  <a:cs typeface="Minion Pro"/>
                </a:rPr>
                <a:t>ENS</a:t>
              </a:r>
            </a:p>
          </p:txBody>
        </p:sp>
      </p:grpSp>
      <p:sp>
        <p:nvSpPr>
          <p:cNvPr id="43" name="ZoneTexte 42"/>
          <p:cNvSpPr txBox="1"/>
          <p:nvPr/>
        </p:nvSpPr>
        <p:spPr>
          <a:xfrm>
            <a:off x="329689" y="4301867"/>
            <a:ext cx="3903633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Dr. Diane S. Lazard,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ICM, Pitié-Salpêtrière Paris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32822" y="4614741"/>
            <a:ext cx="2839239" cy="397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Valentin Wyart,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LNC, ENS, Paris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24430" y="5430176"/>
            <a:ext cx="252195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Anne-Lise Giraud,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6044" y="5750029"/>
            <a:ext cx="207718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Robert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Zatorre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,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69250" y="5427805"/>
            <a:ext cx="207718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Charles Schroeder,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47226" y="5434354"/>
            <a:ext cx="207718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Sylvain Baillet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753050" y="5751618"/>
            <a:ext cx="2077181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David Poeppel,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872009" y="5748707"/>
            <a:ext cx="2714446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Christopher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Summerfield</a:t>
            </a:r>
            <a:endParaRPr lang="fr-FR" sz="14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96300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  <a:latin typeface="Minion Pro"/>
                <a:cs typeface="Minion Pro"/>
              </a:rPr>
              <a:t>Publications principales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2057" y="1233295"/>
            <a:ext cx="8621759" cy="547611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just">
              <a:lnSpc>
                <a:spcPct val="130000"/>
              </a:lnSpc>
              <a:spcBef>
                <a:spcPts val="600"/>
              </a:spcBef>
              <a:buFont typeface="Wingdings" charset="2"/>
              <a:buChar char="§"/>
            </a:pPr>
            <a:r>
              <a:rPr lang="en-US" sz="1300" u="sng" dirty="0" smtClean="0">
                <a:solidFill>
                  <a:srgbClr val="000000"/>
                </a:solidFill>
                <a:latin typeface="Minion Pro"/>
                <a:cs typeface="Minion Pro"/>
              </a:rPr>
              <a:t>Morillon B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, Hackett TA, </a:t>
            </a:r>
            <a:r>
              <a:rPr lang="en-US" sz="1300" dirty="0" err="1" smtClean="0">
                <a:solidFill>
                  <a:srgbClr val="000000"/>
                </a:solidFill>
                <a:latin typeface="Minion Pro"/>
                <a:cs typeface="Minion Pro"/>
              </a:rPr>
              <a:t>Kajikawa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Y, &amp; Schroeder CE (2015).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Predictive motor control of sensory dynamics in auditory active sensing,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Minion Pro"/>
                <a:cs typeface="Minion Pro"/>
              </a:rPr>
              <a:t>Current Opinion in Neurobiology,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31: 230-8.</a:t>
            </a:r>
          </a:p>
          <a:p>
            <a:pPr marL="742950" lvl="1" indent="-285750" algn="just">
              <a:lnSpc>
                <a:spcPct val="130000"/>
              </a:lnSpc>
              <a:spcBef>
                <a:spcPts val="600"/>
              </a:spcBef>
              <a:buFont typeface="Wingdings" charset="2"/>
              <a:buChar char="§"/>
            </a:pPr>
            <a:r>
              <a:rPr lang="en-US" sz="1300" u="sng" dirty="0">
                <a:solidFill>
                  <a:srgbClr val="000000"/>
                </a:solidFill>
                <a:latin typeface="Minion Pro"/>
                <a:cs typeface="Minion Pro"/>
              </a:rPr>
              <a:t>Morillon </a:t>
            </a:r>
            <a:r>
              <a:rPr lang="en-US" sz="1300" u="sng" dirty="0" smtClean="0">
                <a:solidFill>
                  <a:srgbClr val="000000"/>
                </a:solidFill>
                <a:latin typeface="Minion Pro"/>
                <a:cs typeface="Minion Pro"/>
              </a:rPr>
              <a:t>B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, &amp; Schroeder CE (2015).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Neuronal </a:t>
            </a:r>
            <a:r>
              <a:rPr lang="en-US" sz="1300" i="1" dirty="0">
                <a:solidFill>
                  <a:srgbClr val="000000"/>
                </a:solidFill>
                <a:latin typeface="Minion Pro"/>
                <a:cs typeface="Minion Pro"/>
              </a:rPr>
              <a:t>oscillations as a mechanistic substrate of auditory temporal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prediction,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Minion Pro"/>
                <a:cs typeface="Minion Pro"/>
              </a:rPr>
              <a:t>Annals </a:t>
            </a:r>
            <a:r>
              <a:rPr lang="en-US" sz="1300" b="1" dirty="0">
                <a:solidFill>
                  <a:srgbClr val="000000"/>
                </a:solidFill>
                <a:latin typeface="Minion Pro"/>
                <a:cs typeface="Minion Pro"/>
              </a:rPr>
              <a:t>of the New York Academy of </a:t>
            </a:r>
            <a:r>
              <a:rPr lang="en-US" sz="1300" b="1" dirty="0" smtClean="0">
                <a:solidFill>
                  <a:srgbClr val="000000"/>
                </a:solidFill>
                <a:latin typeface="Minion Pro"/>
                <a:cs typeface="Minion Pro"/>
              </a:rPr>
              <a:t>Sciences,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1337(1): 26-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31.</a:t>
            </a:r>
          </a:p>
          <a:p>
            <a:pPr marL="742950" lvl="1" indent="-285750" algn="just">
              <a:lnSpc>
                <a:spcPct val="130000"/>
              </a:lnSpc>
              <a:spcBef>
                <a:spcPts val="600"/>
              </a:spcBef>
              <a:buFont typeface="Wingdings" charset="2"/>
              <a:buChar char="§"/>
            </a:pPr>
            <a:r>
              <a:rPr lang="en-US" sz="1300" u="sng" dirty="0" smtClean="0">
                <a:solidFill>
                  <a:srgbClr val="000000"/>
                </a:solidFill>
                <a:latin typeface="Minion Pro"/>
                <a:cs typeface="Minion Pro"/>
              </a:rPr>
              <a:t>Morillon B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, Schroeder CE*, &amp; Wyart V* (2014).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Motor contributions to the temporal precision of auditory attention,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Minion Pro"/>
                <a:cs typeface="Minion Pro"/>
              </a:rPr>
              <a:t>Nature Communications,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5:5255.</a:t>
            </a:r>
          </a:p>
          <a:p>
            <a:pPr marL="742950" lvl="1" indent="-285750" algn="just">
              <a:lnSpc>
                <a:spcPct val="130000"/>
              </a:lnSpc>
              <a:spcBef>
                <a:spcPts val="600"/>
              </a:spcBef>
              <a:buFont typeface="Wingdings" charset="2"/>
              <a:buChar char="§"/>
            </a:pPr>
            <a:r>
              <a:rPr lang="en-US" sz="1300" u="sng" dirty="0" smtClean="0">
                <a:solidFill>
                  <a:srgbClr val="000000"/>
                </a:solidFill>
                <a:latin typeface="Minion Pro"/>
                <a:cs typeface="Minion Pro"/>
              </a:rPr>
              <a:t>Morillon </a:t>
            </a:r>
            <a:r>
              <a:rPr lang="en-US" sz="1300" u="sng" dirty="0">
                <a:solidFill>
                  <a:srgbClr val="000000"/>
                </a:solidFill>
                <a:latin typeface="Minion Pro"/>
                <a:cs typeface="Minion Pro"/>
              </a:rPr>
              <a:t>B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, </a:t>
            </a:r>
            <a:r>
              <a:rPr lang="en-US" sz="1300" dirty="0" err="1">
                <a:solidFill>
                  <a:srgbClr val="000000"/>
                </a:solidFill>
                <a:latin typeface="Minion Pro"/>
                <a:cs typeface="Minion Pro"/>
              </a:rPr>
              <a:t>Liégeois-Chauvel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 C, Arnal LH, </a:t>
            </a:r>
            <a:r>
              <a:rPr lang="en-US" sz="1300" dirty="0" err="1">
                <a:solidFill>
                  <a:srgbClr val="000000"/>
                </a:solidFill>
                <a:latin typeface="Minion Pro"/>
                <a:cs typeface="Minion Pro"/>
              </a:rPr>
              <a:t>Bénar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CG, &amp; Giraud 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A-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L (2012).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Asymmetric </a:t>
            </a:r>
            <a:r>
              <a:rPr lang="en-US" sz="1300" i="1" dirty="0">
                <a:solidFill>
                  <a:srgbClr val="000000"/>
                </a:solidFill>
                <a:latin typeface="Minion Pro"/>
                <a:cs typeface="Minion Pro"/>
              </a:rPr>
              <a:t>function of theta and gamma activity in syllable processing: an intra-cortical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study,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Minion Pro"/>
                <a:cs typeface="Minion Pro"/>
              </a:rPr>
              <a:t>Frontiers </a:t>
            </a:r>
            <a:r>
              <a:rPr lang="en-US" sz="1300" b="1" dirty="0">
                <a:solidFill>
                  <a:srgbClr val="000000"/>
                </a:solidFill>
                <a:latin typeface="Minion Pro"/>
                <a:cs typeface="Minion Pro"/>
              </a:rPr>
              <a:t>in </a:t>
            </a:r>
            <a:r>
              <a:rPr lang="en-US" sz="1300" b="1" dirty="0" smtClean="0">
                <a:solidFill>
                  <a:srgbClr val="000000"/>
                </a:solidFill>
                <a:latin typeface="Minion Pro"/>
                <a:cs typeface="Minion Pro"/>
              </a:rPr>
              <a:t>Psychology,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3: e248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.</a:t>
            </a:r>
          </a:p>
          <a:p>
            <a:pPr marL="742950" lvl="1" indent="-285750" algn="just">
              <a:lnSpc>
                <a:spcPct val="130000"/>
              </a:lnSpc>
              <a:spcBef>
                <a:spcPts val="600"/>
              </a:spcBef>
              <a:buFont typeface="Wingdings" charset="2"/>
              <a:buChar char="§"/>
            </a:pPr>
            <a:r>
              <a:rPr lang="en-US" sz="1300" u="sng" dirty="0" smtClean="0">
                <a:solidFill>
                  <a:srgbClr val="000000"/>
                </a:solidFill>
                <a:latin typeface="Minion Pro"/>
                <a:cs typeface="Minion Pro"/>
              </a:rPr>
              <a:t>Morillon </a:t>
            </a:r>
            <a:r>
              <a:rPr lang="en-US" sz="1300" u="sng" dirty="0">
                <a:solidFill>
                  <a:srgbClr val="000000"/>
                </a:solidFill>
                <a:latin typeface="Minion Pro"/>
                <a:cs typeface="Minion Pro"/>
              </a:rPr>
              <a:t>B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, </a:t>
            </a:r>
            <a:r>
              <a:rPr lang="en-US" sz="1300" dirty="0" err="1">
                <a:solidFill>
                  <a:srgbClr val="000000"/>
                </a:solidFill>
                <a:latin typeface="Minion Pro"/>
                <a:cs typeface="Minion Pro"/>
              </a:rPr>
              <a:t>Lehongre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 K, </a:t>
            </a:r>
            <a:r>
              <a:rPr lang="en-US" sz="1300" dirty="0" err="1">
                <a:solidFill>
                  <a:srgbClr val="000000"/>
                </a:solidFill>
                <a:latin typeface="Minion Pro"/>
                <a:cs typeface="Minion Pro"/>
              </a:rPr>
              <a:t>Frackowiak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 RSJ, </a:t>
            </a:r>
            <a:r>
              <a:rPr lang="en-US" sz="1300" dirty="0" err="1">
                <a:solidFill>
                  <a:srgbClr val="000000"/>
                </a:solidFill>
                <a:latin typeface="Minion Pro"/>
                <a:cs typeface="Minion Pro"/>
              </a:rPr>
              <a:t>Ducorps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 A, </a:t>
            </a:r>
            <a:r>
              <a:rPr lang="en-US" sz="1300" dirty="0" err="1">
                <a:solidFill>
                  <a:srgbClr val="000000"/>
                </a:solidFill>
                <a:latin typeface="Minion Pro"/>
                <a:cs typeface="Minion Pro"/>
              </a:rPr>
              <a:t>Kleinschmidt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 A, Poeppel 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D, &amp; Giraud 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A-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L (2010).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Neurophysiological </a:t>
            </a:r>
            <a:r>
              <a:rPr lang="en-US" sz="1300" i="1" dirty="0">
                <a:solidFill>
                  <a:srgbClr val="000000"/>
                </a:solidFill>
                <a:latin typeface="Minion Pro"/>
                <a:cs typeface="Minion Pro"/>
              </a:rPr>
              <a:t>origin of human brain asymmetry for speech and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language,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Minion Pro"/>
                <a:cs typeface="Minion Pro"/>
              </a:rPr>
              <a:t>PNAS,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107(43): 18688-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93.</a:t>
            </a:r>
          </a:p>
          <a:p>
            <a:pPr marL="742950" lvl="1" indent="-285750" algn="just">
              <a:lnSpc>
                <a:spcPct val="130000"/>
              </a:lnSpc>
              <a:spcBef>
                <a:spcPts val="600"/>
              </a:spcBef>
              <a:buFont typeface="Wingdings" charset="2"/>
              <a:buChar char="§"/>
            </a:pPr>
            <a:r>
              <a:rPr lang="en-US" sz="1300" u="sng" dirty="0">
                <a:solidFill>
                  <a:srgbClr val="000000"/>
                </a:solidFill>
                <a:latin typeface="Minion Pro"/>
                <a:cs typeface="Minion Pro"/>
              </a:rPr>
              <a:t>Morillon B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, </a:t>
            </a:r>
            <a:r>
              <a:rPr lang="en-US" sz="1300" dirty="0" err="1">
                <a:solidFill>
                  <a:srgbClr val="000000"/>
                </a:solidFill>
                <a:latin typeface="Minion Pro"/>
                <a:cs typeface="Minion Pro"/>
              </a:rPr>
              <a:t>Kell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CA, &amp; Giraud 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A-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L (2009).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Three </a:t>
            </a:r>
            <a:r>
              <a:rPr lang="en-US" sz="1300" i="1" dirty="0">
                <a:solidFill>
                  <a:srgbClr val="000000"/>
                </a:solidFill>
                <a:latin typeface="Minion Pro"/>
                <a:cs typeface="Minion Pro"/>
              </a:rPr>
              <a:t>stages and four neural systems in time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estimation,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Minion Pro"/>
                <a:cs typeface="Minion Pro"/>
              </a:rPr>
              <a:t>The </a:t>
            </a:r>
            <a:r>
              <a:rPr lang="en-US" sz="1300" b="1" dirty="0">
                <a:solidFill>
                  <a:srgbClr val="000000"/>
                </a:solidFill>
                <a:latin typeface="Minion Pro"/>
                <a:cs typeface="Minion Pro"/>
              </a:rPr>
              <a:t>Journal of </a:t>
            </a:r>
            <a:r>
              <a:rPr lang="en-US" sz="1300" b="1" dirty="0" smtClean="0">
                <a:solidFill>
                  <a:srgbClr val="000000"/>
                </a:solidFill>
                <a:latin typeface="Minion Pro"/>
                <a:cs typeface="Minion Pro"/>
              </a:rPr>
              <a:t>Neuroscience,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29(47): 14803-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11.</a:t>
            </a:r>
          </a:p>
          <a:p>
            <a:pPr marL="742950" lvl="1" indent="-285750" algn="just">
              <a:lnSpc>
                <a:spcPct val="130000"/>
              </a:lnSpc>
              <a:spcBef>
                <a:spcPts val="600"/>
              </a:spcBef>
              <a:buFont typeface="Wingdings" charset="2"/>
              <a:buChar char="§"/>
            </a:pPr>
            <a:endParaRPr lang="en-US" sz="10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742950" lvl="1" indent="-285750" algn="just">
              <a:lnSpc>
                <a:spcPct val="130000"/>
              </a:lnSpc>
              <a:spcBef>
                <a:spcPts val="600"/>
              </a:spcBef>
              <a:buFont typeface="Wingdings" charset="2"/>
              <a:buChar char="§"/>
            </a:pPr>
            <a:r>
              <a:rPr lang="en-US" sz="1300" dirty="0" err="1" smtClean="0">
                <a:solidFill>
                  <a:srgbClr val="000000"/>
                </a:solidFill>
                <a:latin typeface="Minion Pro"/>
                <a:cs typeface="Minion Pro"/>
              </a:rPr>
              <a:t>Fontolan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L*, </a:t>
            </a:r>
            <a:r>
              <a:rPr lang="en-US" sz="1300" u="sng" dirty="0">
                <a:solidFill>
                  <a:srgbClr val="000000"/>
                </a:solidFill>
                <a:latin typeface="Minion Pro"/>
                <a:cs typeface="Minion Pro"/>
              </a:rPr>
              <a:t>Morillon B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*, </a:t>
            </a:r>
            <a:r>
              <a:rPr lang="en-US" sz="1300" dirty="0" err="1">
                <a:solidFill>
                  <a:srgbClr val="000000"/>
                </a:solidFill>
                <a:latin typeface="Minion Pro"/>
                <a:cs typeface="Minion Pro"/>
              </a:rPr>
              <a:t>Liégeois-Chauvel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 C, 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&amp; Giraud 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A-L (2014). </a:t>
            </a:r>
            <a:r>
              <a:rPr lang="en-US" sz="1300" i="1" dirty="0">
                <a:solidFill>
                  <a:srgbClr val="000000"/>
                </a:solidFill>
                <a:latin typeface="Minion Pro"/>
                <a:cs typeface="Minion Pro"/>
              </a:rPr>
              <a:t>The contribution of frequency-specific activity to hierarchical information processing in the human auditory cortex,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b="1" dirty="0">
                <a:solidFill>
                  <a:srgbClr val="000000"/>
                </a:solidFill>
                <a:latin typeface="Minion Pro"/>
                <a:cs typeface="Minion Pro"/>
              </a:rPr>
              <a:t>Nature Communications,</a:t>
            </a:r>
            <a:r>
              <a:rPr lang="en-US" sz="1300" dirty="0">
                <a:solidFill>
                  <a:srgbClr val="000000"/>
                </a:solidFill>
                <a:latin typeface="Minion Pro"/>
                <a:cs typeface="Minion Pro"/>
              </a:rPr>
              <a:t> 5:4694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.</a:t>
            </a:r>
            <a:endParaRPr lang="en-US" sz="1300" dirty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742950" lvl="1" indent="-285750" algn="just">
              <a:lnSpc>
                <a:spcPct val="130000"/>
              </a:lnSpc>
              <a:spcBef>
                <a:spcPts val="600"/>
              </a:spcBef>
              <a:buFont typeface="Wingdings" charset="2"/>
              <a:buChar char="§"/>
            </a:pPr>
            <a:r>
              <a:rPr lang="en-US" sz="1300" dirty="0" err="1" smtClean="0">
                <a:solidFill>
                  <a:srgbClr val="000000"/>
                </a:solidFill>
                <a:latin typeface="Minion Pro"/>
                <a:cs typeface="Minion Pro"/>
              </a:rPr>
              <a:t>Kell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CA, </a:t>
            </a:r>
            <a:r>
              <a:rPr lang="en-US" sz="1300" u="sng" dirty="0" smtClean="0">
                <a:solidFill>
                  <a:srgbClr val="000000"/>
                </a:solidFill>
                <a:latin typeface="Minion Pro"/>
                <a:cs typeface="Minion Pro"/>
              </a:rPr>
              <a:t>Morillon B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, </a:t>
            </a:r>
            <a:r>
              <a:rPr lang="en-US" sz="1300" dirty="0" err="1" smtClean="0">
                <a:solidFill>
                  <a:srgbClr val="000000"/>
                </a:solidFill>
                <a:latin typeface="Minion Pro"/>
                <a:cs typeface="Minion Pro"/>
              </a:rPr>
              <a:t>Kouneiher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F, &amp; Giraud A-L (2011).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Lateralization of speech production starts in sensory cortices – a possible sensory origin of cerebral left dominance for speech,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Minion Pro"/>
                <a:cs typeface="Minion Pro"/>
              </a:rPr>
              <a:t>Cerebral Cortex,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21(4): 932-7.</a:t>
            </a:r>
          </a:p>
          <a:p>
            <a:pPr marL="742950" lvl="1" indent="-285750" algn="just">
              <a:lnSpc>
                <a:spcPct val="130000"/>
              </a:lnSpc>
              <a:spcBef>
                <a:spcPts val="600"/>
              </a:spcBef>
              <a:buFont typeface="Wingdings" charset="2"/>
              <a:buChar char="§"/>
            </a:pP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Arnal LH, </a:t>
            </a:r>
            <a:r>
              <a:rPr lang="en-US" sz="1300" u="sng" dirty="0" smtClean="0">
                <a:solidFill>
                  <a:srgbClr val="000000"/>
                </a:solidFill>
                <a:latin typeface="Minion Pro"/>
                <a:cs typeface="Minion Pro"/>
              </a:rPr>
              <a:t>Morillon B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, </a:t>
            </a:r>
            <a:r>
              <a:rPr lang="en-US" sz="1300" dirty="0" err="1" smtClean="0">
                <a:solidFill>
                  <a:srgbClr val="000000"/>
                </a:solidFill>
                <a:latin typeface="Minion Pro"/>
                <a:cs typeface="Minion Pro"/>
              </a:rPr>
              <a:t>Kell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 CA, &amp; Giraud A-L (2009). 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Dual </a:t>
            </a:r>
            <a:r>
              <a:rPr lang="en-US" sz="1300" i="1" dirty="0">
                <a:solidFill>
                  <a:srgbClr val="000000"/>
                </a:solidFill>
                <a:latin typeface="Minion Pro"/>
                <a:cs typeface="Minion Pro"/>
              </a:rPr>
              <a:t>N</a:t>
            </a:r>
            <a:r>
              <a:rPr lang="en-US" sz="1300" i="1" dirty="0" smtClean="0">
                <a:solidFill>
                  <a:srgbClr val="000000"/>
                </a:solidFill>
                <a:latin typeface="Minion Pro"/>
                <a:cs typeface="Minion Pro"/>
              </a:rPr>
              <a:t>eural routing of visual facilitation in speech processing, </a:t>
            </a:r>
            <a:r>
              <a:rPr lang="en-US" sz="1300" b="1" dirty="0" smtClean="0">
                <a:solidFill>
                  <a:srgbClr val="000000"/>
                </a:solidFill>
                <a:latin typeface="Minion Pro"/>
                <a:cs typeface="Minion Pro"/>
              </a:rPr>
              <a:t>The Journal of Neuroscience, </a:t>
            </a:r>
            <a:r>
              <a:rPr lang="en-US" sz="1300" dirty="0" smtClean="0">
                <a:solidFill>
                  <a:srgbClr val="000000"/>
                </a:solidFill>
                <a:latin typeface="Minion Pro"/>
                <a:cs typeface="Minion Pro"/>
              </a:rPr>
              <a:t>29(43): 13445-53.</a:t>
            </a:r>
          </a:p>
        </p:txBody>
      </p:sp>
    </p:spTree>
    <p:extLst>
      <p:ext uri="{BB962C8B-B14F-4D97-AF65-F5344CB8AC3E}">
        <p14:creationId xmlns:p14="http://schemas.microsoft.com/office/powerpoint/2010/main" val="365642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05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2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335544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 txBox="1">
            <a:spLocks/>
          </p:cNvSpPr>
          <p:nvPr/>
        </p:nvSpPr>
        <p:spPr>
          <a:xfrm>
            <a:off x="420183" y="1346695"/>
            <a:ext cx="8303633" cy="5089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b="1" dirty="0" smtClean="0">
                <a:solidFill>
                  <a:srgbClr val="000000"/>
                </a:solidFill>
                <a:latin typeface="Minion Pro"/>
                <a:cs typeface="Minion Pro"/>
              </a:rPr>
              <a:t>Publications 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(revues internationales à comité de lecture)</a:t>
            </a:r>
          </a:p>
          <a:p>
            <a:pPr marL="1200150" lvl="2" indent="-285750" algn="just">
              <a:lnSpc>
                <a:spcPct val="120000"/>
              </a:lnSpc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13 </a:t>
            </a: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dont 8 en 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(</a:t>
            </a:r>
            <a:r>
              <a:rPr lang="fr-FR" sz="1800" dirty="0" err="1" smtClean="0">
                <a:solidFill>
                  <a:srgbClr val="000000"/>
                </a:solidFill>
                <a:latin typeface="Minion Pro"/>
                <a:cs typeface="Minion Pro"/>
              </a:rPr>
              <a:t>co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-) premier auteur.</a:t>
            </a:r>
          </a:p>
          <a:p>
            <a:pPr marL="1200150" lvl="2" indent="-285750" algn="just">
              <a:lnSpc>
                <a:spcPct val="120000"/>
              </a:lnSpc>
              <a:buFontTx/>
              <a:buChar char="-"/>
            </a:pPr>
            <a:endParaRPr lang="fr-FR" sz="100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800100" lvl="1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b="1" dirty="0" smtClean="0">
                <a:solidFill>
                  <a:srgbClr val="000000"/>
                </a:solidFill>
                <a:latin typeface="Minion Pro"/>
                <a:cs typeface="Minion Pro"/>
              </a:rPr>
              <a:t>Prix </a:t>
            </a:r>
            <a:r>
              <a:rPr lang="fr-FR" sz="1800" b="1" dirty="0">
                <a:solidFill>
                  <a:srgbClr val="000000"/>
                </a:solidFill>
                <a:latin typeface="Minion Pro"/>
                <a:cs typeface="Minion Pro"/>
              </a:rPr>
              <a:t>&amp; </a:t>
            </a:r>
            <a:r>
              <a:rPr lang="fr-FR" sz="1800" b="1" dirty="0" smtClean="0">
                <a:solidFill>
                  <a:srgbClr val="000000"/>
                </a:solidFill>
                <a:latin typeface="Minion Pro"/>
                <a:cs typeface="Minion Pro"/>
              </a:rPr>
              <a:t>bourses</a:t>
            </a:r>
          </a:p>
          <a:p>
            <a:pPr marL="1200150" lvl="2" indent="-285750" algn="just">
              <a:lnSpc>
                <a:spcPct val="120000"/>
              </a:lnSpc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8 années de salaire (thèse &amp; post-doctorat)</a:t>
            </a:r>
          </a:p>
          <a:p>
            <a:pPr marL="1200150" lvl="2" indent="-285750" algn="just">
              <a:lnSpc>
                <a:spcPct val="120000"/>
              </a:lnSpc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2 prix de thèse</a:t>
            </a:r>
          </a:p>
          <a:p>
            <a:pPr marL="1200150" lvl="2" indent="-285750" algn="just">
              <a:lnSpc>
                <a:spcPct val="120000"/>
              </a:lnSpc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3 bourses de voyage</a:t>
            </a:r>
          </a:p>
          <a:p>
            <a:pPr marL="1200150" lvl="2" indent="-285750" algn="just">
              <a:lnSpc>
                <a:spcPct val="120000"/>
              </a:lnSpc>
              <a:buFontTx/>
              <a:buChar char="-"/>
            </a:pPr>
            <a:endParaRPr lang="fr-FR" sz="1000" b="1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800100" lvl="1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b="1" dirty="0" smtClean="0">
                <a:solidFill>
                  <a:srgbClr val="000000"/>
                </a:solidFill>
                <a:latin typeface="Minion Pro"/>
                <a:cs typeface="Minion Pro"/>
              </a:rPr>
              <a:t>Conférences internationales</a:t>
            </a:r>
            <a:endParaRPr lang="fr-FR" sz="1800" b="1" dirty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200150" lvl="2" indent="-285750" algn="just">
              <a:lnSpc>
                <a:spcPct val="120000"/>
              </a:lnSpc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4 présentations orales - dont 1 en tant que conférencier invité</a:t>
            </a:r>
          </a:p>
          <a:p>
            <a:pPr marL="1200150" lvl="2" indent="-285750" algn="just">
              <a:lnSpc>
                <a:spcPct val="120000"/>
              </a:lnSpc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9 présentations de posters</a:t>
            </a:r>
          </a:p>
          <a:p>
            <a:pPr marL="1200150" lvl="2" indent="-285750" algn="just">
              <a:lnSpc>
                <a:spcPct val="120000"/>
              </a:lnSpc>
              <a:buFontTx/>
              <a:buChar char="-"/>
            </a:pPr>
            <a:endParaRPr lang="fr-FR" sz="1000" dirty="0" smtClean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800100" lvl="1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b="1" dirty="0" smtClean="0">
                <a:solidFill>
                  <a:srgbClr val="000000"/>
                </a:solidFill>
                <a:latin typeface="Minion Pro"/>
                <a:cs typeface="Minion Pro"/>
              </a:rPr>
              <a:t>Principales techniques maitrisées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 (publications en premier auteur)</a:t>
            </a:r>
            <a:endParaRPr lang="fr-FR" sz="1800" b="1" dirty="0">
              <a:solidFill>
                <a:srgbClr val="000000"/>
              </a:solidFill>
              <a:latin typeface="Minion Pro"/>
              <a:cs typeface="Minion Pro"/>
            </a:endParaRPr>
          </a:p>
          <a:p>
            <a:pPr marL="1200150" lvl="2" indent="-285750" algn="just">
              <a:lnSpc>
                <a:spcPct val="120000"/>
              </a:lnSpc>
              <a:buFontTx/>
              <a:buChar char="-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IRM fonctionnelle - </a:t>
            </a: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EEG-IRM fonctionnelle 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combinés - </a:t>
            </a: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EEG 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intracrânien – </a:t>
            </a: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Psycho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-physique - </a:t>
            </a:r>
            <a:r>
              <a:rPr lang="fr-FR" sz="1800" dirty="0">
                <a:solidFill>
                  <a:srgbClr val="000000"/>
                </a:solidFill>
                <a:latin typeface="Minion Pro"/>
                <a:cs typeface="Minion Pro"/>
              </a:rPr>
              <a:t>Magnétoencéphalographie (MEG)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.</a:t>
            </a:r>
            <a:endParaRPr lang="fr-FR" sz="18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Parcours – Benjamin Morillon</a:t>
            </a:r>
          </a:p>
        </p:txBody>
      </p:sp>
    </p:spTree>
    <p:extLst>
      <p:ext uri="{BB962C8B-B14F-4D97-AF65-F5344CB8AC3E}">
        <p14:creationId xmlns:p14="http://schemas.microsoft.com/office/powerpoint/2010/main" val="26344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smtClean="0">
                <a:solidFill>
                  <a:schemeClr val="tx1"/>
                </a:solidFill>
                <a:latin typeface="Minion Pro"/>
                <a:cs typeface="Minion Pro"/>
              </a:rPr>
              <a:t>Les oscillations neuronales comme</a:t>
            </a:r>
          </a:p>
          <a:p>
            <a:pPr algn="ctr"/>
            <a:r>
              <a:rPr lang="fr-FR" sz="3200" smtClean="0">
                <a:solidFill>
                  <a:schemeClr val="tx1"/>
                </a:solidFill>
                <a:latin typeface="Minion Pro"/>
                <a:cs typeface="Minion Pro"/>
              </a:rPr>
              <a:t>substrat des prédictions temporelles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 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 in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Neurobiology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653476" y="1746563"/>
            <a:ext cx="8193613" cy="168969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 smtClean="0">
                <a:solidFill>
                  <a:srgbClr val="000000"/>
                </a:solidFill>
                <a:latin typeface="Minion Pro"/>
                <a:cs typeface="Minion Pro"/>
              </a:rPr>
              <a:t>La perception dépend de prédictions internes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(Helmholtz 1860)</a:t>
            </a:r>
          </a:p>
          <a:p>
            <a:pPr marL="742950" lvl="1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distinction entre information sensorielle ascendante &amp; prédiction descendante</a:t>
            </a:r>
          </a:p>
          <a:p>
            <a:pPr marL="742950" lvl="1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quoi, où, </a:t>
            </a:r>
            <a:r>
              <a:rPr lang="fr-FR" sz="1800" b="1" i="1" dirty="0" smtClean="0">
                <a:solidFill>
                  <a:srgbClr val="000000"/>
                </a:solidFill>
                <a:latin typeface="Minion Pro"/>
                <a:cs typeface="Minion Pro"/>
              </a:rPr>
              <a:t>quand</a:t>
            </a: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…</a:t>
            </a:r>
          </a:p>
          <a:p>
            <a:pPr marL="742950" lvl="1" indent="-28575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Conditionne les fluctuations temporelles de l’attention</a:t>
            </a: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8530" y="3490373"/>
            <a:ext cx="8178560" cy="137576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2400" dirty="0" smtClean="0">
                <a:solidFill>
                  <a:srgbClr val="000000"/>
                </a:solidFill>
                <a:latin typeface="Minion Pro"/>
                <a:cs typeface="Minion Pro"/>
              </a:rPr>
              <a:t>Les oscillations échantillonnent l’information sensorielle</a:t>
            </a: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 </a:t>
            </a:r>
          </a:p>
          <a:p>
            <a:pPr marL="800100" lvl="1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seuil d’excitabilité de populations neuronales</a:t>
            </a:r>
          </a:p>
          <a:p>
            <a:pPr marL="800100" lvl="1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structure l’activité temporelle des cortex sensoriels</a:t>
            </a:r>
            <a:endParaRPr lang="fr-FR" sz="1800" dirty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36247" y="4037754"/>
            <a:ext cx="2621231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fr-FR" sz="1400" i="1" dirty="0">
                <a:solidFill>
                  <a:srgbClr val="000000"/>
                </a:solidFill>
                <a:latin typeface="Minion Pro"/>
                <a:cs typeface="Minion Pro"/>
              </a:rPr>
              <a:t>	(Schroeder &amp; Lakatos </a:t>
            </a:r>
            <a:r>
              <a:rPr lang="fr-FR" sz="1400" i="1" dirty="0" smtClean="0">
                <a:solidFill>
                  <a:srgbClr val="000000"/>
                </a:solidFill>
                <a:latin typeface="Minion Pro"/>
                <a:cs typeface="Minion Pro"/>
              </a:rPr>
              <a:t>2009</a:t>
            </a:r>
            <a:r>
              <a:rPr lang="fr-FR" sz="1400" i="1" dirty="0">
                <a:solidFill>
                  <a:srgbClr val="000000"/>
                </a:solidFill>
                <a:latin typeface="Minion Pro"/>
                <a:cs typeface="Minion Pro"/>
              </a:rPr>
              <a:t>)</a:t>
            </a:r>
          </a:p>
        </p:txBody>
      </p:sp>
      <p:grpSp>
        <p:nvGrpSpPr>
          <p:cNvPr id="3" name="Grouper 2"/>
          <p:cNvGrpSpPr/>
          <p:nvPr/>
        </p:nvGrpSpPr>
        <p:grpSpPr>
          <a:xfrm>
            <a:off x="3401786" y="5175526"/>
            <a:ext cx="2829925" cy="941057"/>
            <a:chOff x="3401786" y="5175526"/>
            <a:chExt cx="2829925" cy="941057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3"/>
            <a:srcRect l="7003" t="3677" r="2220" b="84766"/>
            <a:stretch/>
          </p:blipFill>
          <p:spPr>
            <a:xfrm>
              <a:off x="3401786" y="5383892"/>
              <a:ext cx="2766785" cy="598715"/>
            </a:xfrm>
            <a:prstGeom prst="rect">
              <a:avLst/>
            </a:prstGeom>
          </p:spPr>
        </p:pic>
        <p:sp>
          <p:nvSpPr>
            <p:cNvPr id="2" name="ZoneTexte 1"/>
            <p:cNvSpPr txBox="1"/>
            <p:nvPr/>
          </p:nvSpPr>
          <p:spPr>
            <a:xfrm>
              <a:off x="5110891" y="5175526"/>
              <a:ext cx="1120820" cy="271869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Potentiels d’action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5399042" y="5844714"/>
              <a:ext cx="813043" cy="271869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fr-FR" sz="10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Oscillations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0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Correspondance entre signaux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acoustiques &amp; neuronaux</a:t>
            </a:r>
          </a:p>
        </p:txBody>
      </p:sp>
      <p:pic>
        <p:nvPicPr>
          <p:cNvPr id="3" name="Image 2" descr="Fig1old.t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5" r="52456" b="60047"/>
          <a:stretch/>
        </p:blipFill>
        <p:spPr>
          <a:xfrm>
            <a:off x="929850" y="1997686"/>
            <a:ext cx="3401891" cy="2912631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 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 in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Neurobiology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46308" y="1542301"/>
            <a:ext cx="2972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Minion Pro"/>
                <a:cs typeface="Minion Pro"/>
              </a:rPr>
              <a:t>Signal acoustique de parole</a:t>
            </a:r>
            <a:endParaRPr lang="fr-FR" sz="2000" dirty="0">
              <a:latin typeface="Minion Pro"/>
              <a:cs typeface="Minion Pro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t="68085" b="16351"/>
          <a:stretch/>
        </p:blipFill>
        <p:spPr>
          <a:xfrm>
            <a:off x="1430248" y="6249692"/>
            <a:ext cx="4685165" cy="248256"/>
          </a:xfrm>
          <a:prstGeom prst="rect">
            <a:avLst/>
          </a:prstGeom>
        </p:spPr>
      </p:pic>
      <p:grpSp>
        <p:nvGrpSpPr>
          <p:cNvPr id="9" name="Grouper 8"/>
          <p:cNvGrpSpPr/>
          <p:nvPr/>
        </p:nvGrpSpPr>
        <p:grpSpPr>
          <a:xfrm>
            <a:off x="4966761" y="1376282"/>
            <a:ext cx="3510710" cy="3587103"/>
            <a:chOff x="4966761" y="1376282"/>
            <a:chExt cx="3510710" cy="3587103"/>
          </a:xfrm>
        </p:grpSpPr>
        <p:sp>
          <p:nvSpPr>
            <p:cNvPr id="7" name="ZoneTexte 6"/>
            <p:cNvSpPr txBox="1"/>
            <p:nvPr/>
          </p:nvSpPr>
          <p:spPr>
            <a:xfrm>
              <a:off x="5086944" y="1376282"/>
              <a:ext cx="28235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>
                  <a:latin typeface="Minion Pro"/>
                  <a:cs typeface="Minion Pro"/>
                </a:rPr>
                <a:t>A</a:t>
              </a:r>
              <a:r>
                <a:rPr lang="fr-FR" sz="2000" dirty="0" smtClean="0">
                  <a:latin typeface="Minion Pro"/>
                  <a:cs typeface="Minion Pro"/>
                </a:rPr>
                <a:t>ctivité spontanée</a:t>
              </a:r>
            </a:p>
            <a:p>
              <a:pPr algn="ctr"/>
              <a:r>
                <a:rPr lang="fr-FR" sz="2000" dirty="0" smtClean="0">
                  <a:latin typeface="Minion Pro"/>
                  <a:cs typeface="Minion Pro"/>
                </a:rPr>
                <a:t>du cortex auditif primaire</a:t>
              </a:r>
            </a:p>
          </p:txBody>
        </p:sp>
        <p:pic>
          <p:nvPicPr>
            <p:cNvPr id="10" name="Image 9" descr="Fig1old.ti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78" t="1" r="9804" b="59318"/>
            <a:stretch/>
          </p:blipFill>
          <p:spPr>
            <a:xfrm>
              <a:off x="4966761" y="1997686"/>
              <a:ext cx="3510710" cy="2965699"/>
            </a:xfrm>
            <a:prstGeom prst="rect">
              <a:avLst/>
            </a:prstGeom>
          </p:spPr>
        </p:pic>
      </p:grpSp>
      <p:sp>
        <p:nvSpPr>
          <p:cNvPr id="2" name="ZoneTexte 1"/>
          <p:cNvSpPr txBox="1"/>
          <p:nvPr/>
        </p:nvSpPr>
        <p:spPr>
          <a:xfrm>
            <a:off x="1536767" y="5484250"/>
            <a:ext cx="1511991" cy="252000"/>
          </a:xfrm>
          <a:prstGeom prst="rect">
            <a:avLst/>
          </a:prstGeom>
          <a:ln w="28575" cmpd="sng">
            <a:solidFill>
              <a:srgbClr val="000000"/>
            </a:solidFill>
          </a:ln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Phrase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611217" y="5659546"/>
            <a:ext cx="1733826" cy="252000"/>
          </a:xfrm>
          <a:prstGeom prst="rect">
            <a:avLst/>
          </a:prstGeom>
          <a:ln w="28575" cmpd="sng">
            <a:solidFill>
              <a:srgbClr val="000000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Syllabes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075604" y="5969812"/>
            <a:ext cx="1045817" cy="2520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just">
              <a:lnSpc>
                <a:spcPct val="70000"/>
              </a:lnSpc>
            </a:pPr>
            <a:r>
              <a:rPr lang="fr-FR" sz="1600" dirty="0" smtClean="0">
                <a:solidFill>
                  <a:srgbClr val="000000"/>
                </a:solidFill>
                <a:latin typeface="Minion Pro"/>
                <a:cs typeface="Minion Pro"/>
              </a:rPr>
              <a:t>Phonèmes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697337" y="6424461"/>
            <a:ext cx="2189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Minion Pro"/>
                <a:cs typeface="Minion Pro"/>
              </a:rPr>
              <a:t>Fréquence</a:t>
            </a:r>
            <a:r>
              <a:rPr lang="fr-FR" sz="1200" dirty="0" smtClean="0">
                <a:latin typeface="Minion Pro"/>
                <a:cs typeface="Minion Pro"/>
              </a:rPr>
              <a:t> de modulation (Hz)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2042403" y="4881307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Minion Pro"/>
                <a:cs typeface="Minion Pro"/>
              </a:rPr>
              <a:t>Temps (ms)</a:t>
            </a:r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306694" y="3617998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Minion Pro"/>
                <a:cs typeface="Minion Pro"/>
              </a:rPr>
              <a:t>Fréquence (Hz)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022652" y="4864958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Minion Pro"/>
                <a:cs typeface="Minion Pro"/>
              </a:rPr>
              <a:t>Temps (ms)</a:t>
            </a:r>
          </a:p>
        </p:txBody>
      </p:sp>
      <p:sp>
        <p:nvSpPr>
          <p:cNvPr id="19" name="ZoneTexte 18"/>
          <p:cNvSpPr txBox="1"/>
          <p:nvPr/>
        </p:nvSpPr>
        <p:spPr>
          <a:xfrm rot="16200000">
            <a:off x="4298283" y="361298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Minion Pro"/>
                <a:cs typeface="Minion Pro"/>
              </a:rPr>
              <a:t>Fréquence (Hz)</a:t>
            </a:r>
          </a:p>
        </p:txBody>
      </p:sp>
    </p:spTree>
    <p:extLst>
      <p:ext uri="{BB962C8B-B14F-4D97-AF65-F5344CB8AC3E}">
        <p14:creationId xmlns:p14="http://schemas.microsoft.com/office/powerpoint/2010/main" val="31269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/>
          <p:nvPr/>
        </p:nvPicPr>
        <p:blipFill rotWithShape="1">
          <a:blip r:embed="rId3"/>
          <a:srcRect r="50391"/>
          <a:stretch/>
        </p:blipFill>
        <p:spPr bwMode="auto">
          <a:xfrm>
            <a:off x="2855720" y="1373615"/>
            <a:ext cx="3413510" cy="27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er 5"/>
          <p:cNvGrpSpPr/>
          <p:nvPr/>
        </p:nvGrpSpPr>
        <p:grpSpPr>
          <a:xfrm>
            <a:off x="1673395" y="5293458"/>
            <a:ext cx="5718878" cy="369332"/>
            <a:chOff x="1673395" y="5293458"/>
            <a:chExt cx="5718878" cy="369332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1673395" y="5421002"/>
              <a:ext cx="164718" cy="179832"/>
            </a:xfrm>
            <a:prstGeom prst="rect">
              <a:avLst/>
            </a:prstGeom>
            <a:solidFill>
              <a:srgbClr val="D2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933045" y="5293458"/>
              <a:ext cx="5459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Minion Pro"/>
                  <a:cs typeface="Minion Pro"/>
                </a:rPr>
                <a:t>3. Voie ventrale : analyse lexico-sémantique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3540213" y="1278366"/>
            <a:ext cx="2050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Minion Pro"/>
                <a:cs typeface="Minion Pro"/>
              </a:rPr>
              <a:t>Hémisphère gauche</a:t>
            </a:r>
            <a:endParaRPr lang="fr-FR" dirty="0">
              <a:latin typeface="Minion Pro"/>
              <a:cs typeface="Minion Pro"/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Hickok &amp; Poeppel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Rev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Neurosci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2007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64445" y="4800084"/>
            <a:ext cx="301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/>
                </a:solidFill>
                <a:latin typeface="Minion Pro"/>
                <a:cs typeface="Minion Pro"/>
              </a:rPr>
              <a:t>Dissociation Dorso-ventrale :</a:t>
            </a:r>
          </a:p>
        </p:txBody>
      </p:sp>
      <p:grpSp>
        <p:nvGrpSpPr>
          <p:cNvPr id="7" name="Grouper 6"/>
          <p:cNvGrpSpPr/>
          <p:nvPr/>
        </p:nvGrpSpPr>
        <p:grpSpPr>
          <a:xfrm>
            <a:off x="1673395" y="5788570"/>
            <a:ext cx="5741458" cy="369332"/>
            <a:chOff x="1673395" y="5956318"/>
            <a:chExt cx="5741458" cy="369332"/>
          </a:xfrm>
        </p:grpSpPr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1673395" y="6069860"/>
              <a:ext cx="164718" cy="179832"/>
            </a:xfrm>
            <a:prstGeom prst="rect">
              <a:avLst/>
            </a:prstGeom>
            <a:solidFill>
              <a:srgbClr val="95A4C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1955625" y="5956318"/>
              <a:ext cx="5459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Minion Pro"/>
                  <a:cs typeface="Minion Pro"/>
                </a:rPr>
                <a:t>4</a:t>
              </a:r>
              <a:r>
                <a:rPr lang="fr-FR" dirty="0" smtClean="0">
                  <a:latin typeface="Minion Pro"/>
                  <a:cs typeface="Minion Pro"/>
                </a:rPr>
                <a:t>. Voie dorsale: intégration audio-motrice</a:t>
              </a:r>
            </a:p>
          </p:txBody>
        </p:sp>
      </p:grpSp>
      <p:grpSp>
        <p:nvGrpSpPr>
          <p:cNvPr id="5" name="Grouper 4"/>
          <p:cNvGrpSpPr/>
          <p:nvPr/>
        </p:nvGrpSpPr>
        <p:grpSpPr>
          <a:xfrm>
            <a:off x="1381293" y="2724744"/>
            <a:ext cx="4782760" cy="1850093"/>
            <a:chOff x="1381293" y="2724744"/>
            <a:chExt cx="4782760" cy="1850093"/>
          </a:xfrm>
        </p:grpSpPr>
        <p:grpSp>
          <p:nvGrpSpPr>
            <p:cNvPr id="2" name="Grouper 1"/>
            <p:cNvGrpSpPr/>
            <p:nvPr/>
          </p:nvGrpSpPr>
          <p:grpSpPr>
            <a:xfrm>
              <a:off x="1381293" y="4205505"/>
              <a:ext cx="4782760" cy="369332"/>
              <a:chOff x="449567" y="4503726"/>
              <a:chExt cx="4782760" cy="369332"/>
            </a:xfrm>
          </p:grpSpPr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449567" y="4612711"/>
                <a:ext cx="164718" cy="179832"/>
              </a:xfrm>
              <a:prstGeom prst="rect">
                <a:avLst/>
              </a:prstGeom>
              <a:solidFill>
                <a:srgbClr val="97C9A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741669" y="4610105"/>
                <a:ext cx="164718" cy="179832"/>
              </a:xfrm>
              <a:prstGeom prst="rect">
                <a:avLst/>
              </a:prstGeom>
              <a:solidFill>
                <a:srgbClr val="FFD79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980479" y="4503726"/>
                <a:ext cx="4251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Minion Pro"/>
                    <a:cs typeface="Minion Pro"/>
                  </a:rPr>
                  <a:t>1 &amp; 2. Analyse acoustique et phonologique</a:t>
                </a:r>
              </a:p>
            </p:txBody>
          </p:sp>
        </p:grpSp>
        <p:sp>
          <p:nvSpPr>
            <p:cNvPr id="3" name="ZoneTexte 2"/>
            <p:cNvSpPr txBox="1"/>
            <p:nvPr/>
          </p:nvSpPr>
          <p:spPr>
            <a:xfrm>
              <a:off x="4459601" y="2724744"/>
              <a:ext cx="300082" cy="415498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fr-FR" sz="1800" b="1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1</a:t>
              </a: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5147580" y="2758801"/>
              <a:ext cx="300082" cy="415498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fr-FR" b="1" dirty="0">
                  <a:solidFill>
                    <a:srgbClr val="000000"/>
                  </a:solidFill>
                  <a:latin typeface="Minion Pro"/>
                  <a:cs typeface="Minion Pro"/>
                </a:rPr>
                <a:t>2</a:t>
              </a:r>
              <a:endParaRPr lang="fr-FR" sz="1800" b="1" dirty="0" smtClean="0">
                <a:solidFill>
                  <a:srgbClr val="000000"/>
                </a:solidFill>
                <a:latin typeface="Minion Pro"/>
                <a:cs typeface="Minion Pro"/>
              </a:endParaRPr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4126954" y="3365641"/>
            <a:ext cx="300082" cy="415498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b="1" dirty="0">
                <a:solidFill>
                  <a:srgbClr val="000000"/>
                </a:solidFill>
                <a:latin typeface="Minion Pro"/>
                <a:cs typeface="Minion Pro"/>
              </a:rPr>
              <a:t>3</a:t>
            </a:r>
            <a:endParaRPr lang="fr-FR" sz="1800" b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820460" y="2561908"/>
            <a:ext cx="312906" cy="415498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b="1" dirty="0" smtClean="0">
                <a:solidFill>
                  <a:srgbClr val="000000"/>
                </a:solidFill>
                <a:latin typeface="Minion Pro"/>
                <a:cs typeface="Minion Pro"/>
              </a:rPr>
              <a:t>4</a:t>
            </a:r>
            <a:endParaRPr lang="fr-FR" sz="1800" b="1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4" name="Flèche courbée vers la droite 3"/>
          <p:cNvSpPr/>
          <p:nvPr/>
        </p:nvSpPr>
        <p:spPr>
          <a:xfrm rot="6132157">
            <a:off x="4356102" y="1556009"/>
            <a:ext cx="618646" cy="1492716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 courbée vers la droite 31"/>
          <p:cNvSpPr/>
          <p:nvPr/>
        </p:nvSpPr>
        <p:spPr>
          <a:xfrm rot="3024606" flipH="1">
            <a:off x="4696959" y="2738519"/>
            <a:ext cx="631067" cy="1492716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Arrondir un rectangle avec un coin du même côté 3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  <a:latin typeface="Minion Pro"/>
                <a:cs typeface="Minion Pro"/>
              </a:rPr>
              <a:t>Asymétrie fonctionnelle du </a:t>
            </a:r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langage</a:t>
            </a:r>
            <a:endParaRPr lang="fr-FR" sz="3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4282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Rythmes locaux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de l’activité spontanée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97107" y="710665"/>
            <a:ext cx="164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smtClean="0">
                <a:solidFill>
                  <a:schemeClr val="accent1">
                    <a:lumMod val="50000"/>
                  </a:schemeClr>
                </a:solidFill>
              </a:rPr>
              <a:t>Travaux de thèse</a:t>
            </a:r>
            <a:endParaRPr lang="fr-FR" sz="1600" i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6" name="Grouper 25"/>
          <p:cNvGrpSpPr>
            <a:grpSpLocks noChangeAspect="1"/>
          </p:cNvGrpSpPr>
          <p:nvPr/>
        </p:nvGrpSpPr>
        <p:grpSpPr>
          <a:xfrm>
            <a:off x="1986460" y="1335046"/>
            <a:ext cx="2613645" cy="3276033"/>
            <a:chOff x="1881062" y="1776356"/>
            <a:chExt cx="2059905" cy="2581953"/>
          </a:xfrm>
        </p:grpSpPr>
        <p:sp>
          <p:nvSpPr>
            <p:cNvPr id="27" name="ZoneTexte 26"/>
            <p:cNvSpPr txBox="1"/>
            <p:nvPr/>
          </p:nvSpPr>
          <p:spPr>
            <a:xfrm rot="16200000">
              <a:off x="1980542" y="2967218"/>
              <a:ext cx="1199118" cy="194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latin typeface="Minion Pro"/>
                  <a:cs typeface="Minion Pro"/>
                </a:rPr>
                <a:t>Amplitude (unité log10)</a:t>
              </a:r>
              <a:endParaRPr lang="fr-FR" sz="1000" dirty="0">
                <a:latin typeface="Minion Pro"/>
                <a:cs typeface="Minion Pro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1912054" y="2372813"/>
              <a:ext cx="607998" cy="36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Cortex</a:t>
              </a:r>
            </a:p>
            <a:p>
              <a:pPr algn="ctr"/>
              <a:r>
                <a:rPr lang="fr-FR" sz="12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Primaire</a:t>
              </a:r>
              <a:endParaRPr lang="fr-FR" sz="12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1881062" y="3521346"/>
              <a:ext cx="671108" cy="36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Cortex</a:t>
              </a:r>
            </a:p>
            <a:p>
              <a:pPr algn="ctr"/>
              <a:r>
                <a:rPr lang="fr-FR" sz="12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Associatif</a:t>
              </a:r>
              <a:endParaRPr lang="fr-FR" sz="12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30" name="Image 29" descr="Resting_State.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85" t="16669" r="8000" b="64983"/>
            <a:stretch/>
          </p:blipFill>
          <p:spPr>
            <a:xfrm>
              <a:off x="2655071" y="1867847"/>
              <a:ext cx="1285896" cy="1258307"/>
            </a:xfrm>
            <a:prstGeom prst="rect">
              <a:avLst/>
            </a:prstGeom>
          </p:spPr>
        </p:pic>
        <p:sp>
          <p:nvSpPr>
            <p:cNvPr id="31" name="ZoneTexte 30"/>
            <p:cNvSpPr txBox="1"/>
            <p:nvPr/>
          </p:nvSpPr>
          <p:spPr>
            <a:xfrm>
              <a:off x="2869940" y="1776356"/>
              <a:ext cx="914401" cy="21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latin typeface="Minion Pro"/>
                  <a:cs typeface="Minion Pro"/>
                </a:rPr>
                <a:t>Gauche &amp; Droit</a:t>
              </a:r>
              <a:endParaRPr lang="fr-FR" sz="1200" dirty="0">
                <a:latin typeface="Minion Pro"/>
                <a:cs typeface="Minion Pro"/>
              </a:endParaRPr>
            </a:p>
          </p:txBody>
        </p:sp>
        <p:sp>
          <p:nvSpPr>
            <p:cNvPr id="32" name="ZoneTexte 58"/>
            <p:cNvSpPr txBox="1">
              <a:spLocks noChangeArrowheads="1"/>
            </p:cNvSpPr>
            <p:nvPr/>
          </p:nvSpPr>
          <p:spPr bwMode="auto">
            <a:xfrm>
              <a:off x="3459949" y="2030935"/>
              <a:ext cx="398218" cy="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fr-FR" sz="800" dirty="0" smtClean="0">
                  <a:latin typeface="Minion Pro"/>
                  <a:cs typeface="Minion Pro"/>
                </a:rPr>
                <a:t>Gauche</a:t>
              </a:r>
            </a:p>
            <a:p>
              <a:r>
                <a:rPr lang="fr-FR" sz="800" dirty="0" smtClean="0">
                  <a:latin typeface="Minion Pro"/>
                  <a:cs typeface="Minion Pro"/>
                </a:rPr>
                <a:t>Droit</a:t>
              </a:r>
              <a:endParaRPr lang="fr-FR" sz="800" dirty="0">
                <a:latin typeface="Minion Pro"/>
                <a:cs typeface="Minion Pro"/>
              </a:endParaRPr>
            </a:p>
          </p:txBody>
        </p:sp>
        <p:cxnSp>
          <p:nvCxnSpPr>
            <p:cNvPr id="33" name="Connecteur droit 32"/>
            <p:cNvCxnSpPr/>
            <p:nvPr/>
          </p:nvCxnSpPr>
          <p:spPr bwMode="auto">
            <a:xfrm>
              <a:off x="3422123" y="2126003"/>
              <a:ext cx="72000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 bwMode="auto">
            <a:xfrm>
              <a:off x="3426905" y="2207412"/>
              <a:ext cx="72000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2853007" y="2022577"/>
              <a:ext cx="72000" cy="896005"/>
            </a:xfrm>
            <a:prstGeom prst="rect">
              <a:avLst/>
            </a:prstGeom>
            <a:solidFill>
              <a:schemeClr val="bg1">
                <a:lumMod val="75000"/>
                <a:alpha val="2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Times New Roman"/>
                <a:cs typeface="Times New Roman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020209" y="2015306"/>
              <a:ext cx="36000" cy="896005"/>
            </a:xfrm>
            <a:prstGeom prst="rect">
              <a:avLst/>
            </a:prstGeom>
            <a:solidFill>
              <a:schemeClr val="bg1">
                <a:lumMod val="75000"/>
                <a:alpha val="2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Times New Roman"/>
                <a:cs typeface="Times New Roman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34512" y="2015306"/>
              <a:ext cx="108000" cy="896005"/>
            </a:xfrm>
            <a:prstGeom prst="rect">
              <a:avLst/>
            </a:prstGeom>
            <a:solidFill>
              <a:schemeClr val="bg1">
                <a:lumMod val="75000"/>
                <a:alpha val="2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Times New Roman"/>
                <a:cs typeface="Times New Roman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303843" y="2019539"/>
              <a:ext cx="36000" cy="896005"/>
            </a:xfrm>
            <a:prstGeom prst="rect">
              <a:avLst/>
            </a:prstGeom>
            <a:solidFill>
              <a:schemeClr val="bg1">
                <a:lumMod val="75000"/>
                <a:alpha val="2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Times New Roman"/>
                <a:cs typeface="Times New Roman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59188" y="2023772"/>
              <a:ext cx="180000" cy="896005"/>
            </a:xfrm>
            <a:prstGeom prst="rect">
              <a:avLst/>
            </a:prstGeom>
            <a:solidFill>
              <a:schemeClr val="bg1">
                <a:lumMod val="75000"/>
                <a:alpha val="2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Times New Roman"/>
                <a:cs typeface="Times New Roman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067191" y="3163225"/>
              <a:ext cx="765069" cy="896005"/>
            </a:xfrm>
            <a:prstGeom prst="rect">
              <a:avLst/>
            </a:prstGeom>
            <a:solidFill>
              <a:schemeClr val="bg1">
                <a:lumMod val="75000"/>
                <a:alpha val="2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Times New Roman"/>
                <a:cs typeface="Times New Roman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03115" y="3168469"/>
              <a:ext cx="54000" cy="896005"/>
            </a:xfrm>
            <a:prstGeom prst="rect">
              <a:avLst/>
            </a:prstGeom>
            <a:solidFill>
              <a:schemeClr val="bg1">
                <a:lumMod val="75000"/>
                <a:alpha val="2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Times New Roman"/>
                <a:cs typeface="Times New Roman"/>
              </a:endParaRPr>
            </a:p>
          </p:txBody>
        </p:sp>
        <p:pic>
          <p:nvPicPr>
            <p:cNvPr id="42" name="Image 41" descr="Resting_State.ai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85" t="53663" r="8000" b="28016"/>
            <a:stretch/>
          </p:blipFill>
          <p:spPr>
            <a:xfrm>
              <a:off x="2655071" y="3041650"/>
              <a:ext cx="1285896" cy="1256453"/>
            </a:xfrm>
            <a:prstGeom prst="rect">
              <a:avLst/>
            </a:prstGeom>
          </p:spPr>
        </p:pic>
        <p:sp>
          <p:nvSpPr>
            <p:cNvPr id="43" name="ZoneTexte 42"/>
            <p:cNvSpPr txBox="1"/>
            <p:nvPr/>
          </p:nvSpPr>
          <p:spPr>
            <a:xfrm>
              <a:off x="2921177" y="4164254"/>
              <a:ext cx="782285" cy="194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dirty="0" smtClean="0">
                  <a:latin typeface="Minion Pro"/>
                  <a:cs typeface="Minion Pro"/>
                </a:rPr>
                <a:t>Fréquence (Hz)</a:t>
              </a:r>
              <a:endParaRPr lang="fr-FR" sz="1000" dirty="0">
                <a:latin typeface="Minion Pro"/>
                <a:cs typeface="Minion Pro"/>
              </a:endParaRPr>
            </a:p>
          </p:txBody>
        </p:sp>
      </p:grpSp>
      <p:sp>
        <p:nvSpPr>
          <p:cNvPr id="60" name="ZoneTexte 59"/>
          <p:cNvSpPr txBox="1"/>
          <p:nvPr/>
        </p:nvSpPr>
        <p:spPr>
          <a:xfrm>
            <a:off x="313834" y="5007540"/>
            <a:ext cx="8200559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dirty="0" smtClean="0">
                <a:latin typeface="Minion Pro"/>
                <a:cs typeface="Minion Pro"/>
              </a:rPr>
              <a:t>Dominance droite basse (1-4 Hz) &amp; gauche haute (&gt; 15Hz) fréquence</a:t>
            </a:r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fr-FR" dirty="0" smtClean="0">
                <a:solidFill>
                  <a:schemeClr val="tx2"/>
                </a:solidFill>
                <a:latin typeface="Minion Pro"/>
                <a:cs typeface="Minion Pro"/>
              </a:rPr>
              <a:t>Traitement droit lent-global </a:t>
            </a:r>
            <a:r>
              <a:rPr lang="fr-FR" i="1" dirty="0" smtClean="0">
                <a:solidFill>
                  <a:schemeClr val="tx2"/>
                </a:solidFill>
                <a:latin typeface="Minion Pro"/>
                <a:cs typeface="Minion Pro"/>
              </a:rPr>
              <a:t>vs.</a:t>
            </a:r>
            <a:r>
              <a:rPr lang="fr-FR" dirty="0" smtClean="0">
                <a:solidFill>
                  <a:schemeClr val="tx2"/>
                </a:solidFill>
                <a:latin typeface="Minion Pro"/>
                <a:cs typeface="Minion Pro"/>
              </a:rPr>
              <a:t> gauche rapide-local</a:t>
            </a:r>
          </a:p>
        </p:txBody>
      </p:sp>
      <p:grpSp>
        <p:nvGrpSpPr>
          <p:cNvPr id="5" name="Grouper 4"/>
          <p:cNvGrpSpPr>
            <a:grpSpLocks noChangeAspect="1"/>
          </p:cNvGrpSpPr>
          <p:nvPr/>
        </p:nvGrpSpPr>
        <p:grpSpPr>
          <a:xfrm>
            <a:off x="299374" y="1976980"/>
            <a:ext cx="1474882" cy="1800000"/>
            <a:chOff x="32162" y="1110349"/>
            <a:chExt cx="2254658" cy="2751667"/>
          </a:xfrm>
        </p:grpSpPr>
        <p:pic>
          <p:nvPicPr>
            <p:cNvPr id="62" name="Image 61" descr="axial_view.bmp"/>
            <p:cNvPicPr>
              <a:picLocks noChangeAspect="1"/>
            </p:cNvPicPr>
            <p:nvPr/>
          </p:nvPicPr>
          <p:blipFill>
            <a:blip r:embed="rId4"/>
            <a:srcRect r="69916"/>
            <a:stretch>
              <a:fillRect/>
            </a:stretch>
          </p:blipFill>
          <p:spPr>
            <a:xfrm>
              <a:off x="32162" y="1110349"/>
              <a:ext cx="2254658" cy="2751667"/>
            </a:xfrm>
            <a:prstGeom prst="rect">
              <a:avLst/>
            </a:prstGeom>
          </p:spPr>
        </p:pic>
        <p:sp>
          <p:nvSpPr>
            <p:cNvPr id="65" name="Ellipse 64"/>
            <p:cNvSpPr/>
            <p:nvPr/>
          </p:nvSpPr>
          <p:spPr>
            <a:xfrm>
              <a:off x="467341" y="2550740"/>
              <a:ext cx="111125" cy="984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1765916" y="2499940"/>
              <a:ext cx="111125" cy="984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118091" y="2239590"/>
              <a:ext cx="111125" cy="9842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2076911" y="2193185"/>
              <a:ext cx="111125" cy="9842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5" name="Rectangle à coins arrondis 24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Frontiers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in, 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7364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ruc_much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2128" r="1443" b="5063"/>
          <a:stretch/>
        </p:blipFill>
        <p:spPr>
          <a:xfrm>
            <a:off x="177801" y="1255713"/>
            <a:ext cx="4489450" cy="1670579"/>
          </a:xfrm>
          <a:prstGeom prst="rect">
            <a:avLst/>
          </a:prstGeom>
        </p:spPr>
      </p:pic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Structure hiérarchique 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du cortex auditif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97107" y="710665"/>
            <a:ext cx="164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Travaux de thèse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Forme libre 16"/>
          <p:cNvSpPr>
            <a:spLocks noChangeArrowheads="1"/>
          </p:cNvSpPr>
          <p:nvPr/>
        </p:nvSpPr>
        <p:spPr bwMode="auto">
          <a:xfrm>
            <a:off x="430841" y="1596790"/>
            <a:ext cx="806736" cy="844824"/>
          </a:xfrm>
          <a:custGeom>
            <a:avLst/>
            <a:gdLst>
              <a:gd name="T0" fmla="*/ 0 w 1752600"/>
              <a:gd name="T1" fmla="*/ 1835150 h 1835150"/>
              <a:gd name="T2" fmla="*/ 254000 w 1752600"/>
              <a:gd name="T3" fmla="*/ 349250 h 1835150"/>
              <a:gd name="T4" fmla="*/ 990600 w 1752600"/>
              <a:gd name="T5" fmla="*/ 133350 h 1835150"/>
              <a:gd name="T6" fmla="*/ 1295400 w 1752600"/>
              <a:gd name="T7" fmla="*/ 1149350 h 1835150"/>
              <a:gd name="T8" fmla="*/ 1752600 w 1752600"/>
              <a:gd name="T9" fmla="*/ 1631950 h 1835150"/>
              <a:gd name="T10" fmla="*/ 1752600 w 1752600"/>
              <a:gd name="T11" fmla="*/ 1631950 h 18351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52600"/>
              <a:gd name="T19" fmla="*/ 0 h 1835150"/>
              <a:gd name="T20" fmla="*/ 1752600 w 1752600"/>
              <a:gd name="T21" fmla="*/ 1835150 h 18351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52600" h="1835150">
                <a:moveTo>
                  <a:pt x="0" y="1835150"/>
                </a:moveTo>
                <a:cubicBezTo>
                  <a:pt x="44450" y="1234016"/>
                  <a:pt x="88900" y="632883"/>
                  <a:pt x="254000" y="349250"/>
                </a:cubicBezTo>
                <a:cubicBezTo>
                  <a:pt x="419100" y="65617"/>
                  <a:pt x="817033" y="0"/>
                  <a:pt x="990600" y="133350"/>
                </a:cubicBezTo>
                <a:cubicBezTo>
                  <a:pt x="1164167" y="266700"/>
                  <a:pt x="1168400" y="899583"/>
                  <a:pt x="1295400" y="1149350"/>
                </a:cubicBezTo>
                <a:cubicBezTo>
                  <a:pt x="1422400" y="1399117"/>
                  <a:pt x="1752600" y="1631950"/>
                  <a:pt x="1752600" y="163195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stealth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fr-FR">
              <a:solidFill>
                <a:srgbClr val="FF0000"/>
              </a:solidFill>
            </a:endParaRPr>
          </a:p>
        </p:txBody>
      </p:sp>
      <p:grpSp>
        <p:nvGrpSpPr>
          <p:cNvPr id="43" name="Grouper 42"/>
          <p:cNvGrpSpPr/>
          <p:nvPr/>
        </p:nvGrpSpPr>
        <p:grpSpPr>
          <a:xfrm>
            <a:off x="522281" y="1544381"/>
            <a:ext cx="816908" cy="933556"/>
            <a:chOff x="522281" y="1544381"/>
            <a:chExt cx="816908" cy="933556"/>
          </a:xfrm>
        </p:grpSpPr>
        <p:sp>
          <p:nvSpPr>
            <p:cNvPr id="41" name="Ellipse 40"/>
            <p:cNvSpPr>
              <a:spLocks noChangeAspect="1"/>
            </p:cNvSpPr>
            <p:nvPr/>
          </p:nvSpPr>
          <p:spPr>
            <a:xfrm>
              <a:off x="1135965" y="2297937"/>
              <a:ext cx="203224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/>
            <p:cNvSpPr>
              <a:spLocks noChangeAspect="1"/>
            </p:cNvSpPr>
            <p:nvPr/>
          </p:nvSpPr>
          <p:spPr>
            <a:xfrm>
              <a:off x="522281" y="1544381"/>
              <a:ext cx="203224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Rectangle à coins arrondis 36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PNAS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2010</a:t>
            </a:r>
          </a:p>
        </p:txBody>
      </p:sp>
    </p:spTree>
    <p:extLst>
      <p:ext uri="{BB962C8B-B14F-4D97-AF65-F5344CB8AC3E}">
        <p14:creationId xmlns:p14="http://schemas.microsoft.com/office/powerpoint/2010/main" val="57813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truc_much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2128" r="1443" b="5063"/>
          <a:stretch/>
        </p:blipFill>
        <p:spPr>
          <a:xfrm>
            <a:off x="177801" y="1255713"/>
            <a:ext cx="4489450" cy="1670579"/>
          </a:xfrm>
          <a:prstGeom prst="rect">
            <a:avLst/>
          </a:prstGeom>
        </p:spPr>
      </p:pic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Comparaison entre activités 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spontanée</a:t>
            </a:r>
            <a:r>
              <a:rPr lang="fr-FR" sz="3200" dirty="0">
                <a:solidFill>
                  <a:schemeClr val="tx1"/>
                </a:solidFill>
                <a:latin typeface="Minion Pro"/>
                <a:cs typeface="Minion Pro"/>
              </a:rPr>
              <a:t> </a:t>
            </a:r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et évoquée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97107" y="710665"/>
            <a:ext cx="164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Travaux de thèse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PNAS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2010</a:t>
            </a:r>
          </a:p>
        </p:txBody>
      </p:sp>
      <p:grpSp>
        <p:nvGrpSpPr>
          <p:cNvPr id="95" name="Grouper 94"/>
          <p:cNvGrpSpPr/>
          <p:nvPr/>
        </p:nvGrpSpPr>
        <p:grpSpPr>
          <a:xfrm>
            <a:off x="5042295" y="1084662"/>
            <a:ext cx="3418422" cy="2598664"/>
            <a:chOff x="5042295" y="1084662"/>
            <a:chExt cx="3418422" cy="2598664"/>
          </a:xfrm>
        </p:grpSpPr>
        <p:grpSp>
          <p:nvGrpSpPr>
            <p:cNvPr id="6" name="Grouper 5"/>
            <p:cNvGrpSpPr/>
            <p:nvPr/>
          </p:nvGrpSpPr>
          <p:grpSpPr>
            <a:xfrm>
              <a:off x="5042295" y="1865502"/>
              <a:ext cx="645126" cy="954107"/>
              <a:chOff x="3053128" y="5969360"/>
              <a:chExt cx="645126" cy="954107"/>
            </a:xfrm>
          </p:grpSpPr>
          <p:sp>
            <p:nvSpPr>
              <p:cNvPr id="77" name="ZoneTexte 58"/>
              <p:cNvSpPr txBox="1">
                <a:spLocks noChangeArrowheads="1"/>
              </p:cNvSpPr>
              <p:nvPr/>
            </p:nvSpPr>
            <p:spPr bwMode="auto">
              <a:xfrm>
                <a:off x="3128867" y="5969360"/>
                <a:ext cx="569387" cy="954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 smtClean="0">
                    <a:latin typeface="Minion Pro"/>
                    <a:cs typeface="Minion Pro"/>
                  </a:rPr>
                  <a:t>Te1.1</a:t>
                </a:r>
              </a:p>
              <a:p>
                <a:r>
                  <a:rPr lang="fr-FR" sz="1400" dirty="0" smtClean="0">
                    <a:latin typeface="Minion Pro"/>
                    <a:cs typeface="Minion Pro"/>
                  </a:rPr>
                  <a:t>Te1.0</a:t>
                </a:r>
              </a:p>
              <a:p>
                <a:r>
                  <a:rPr lang="fr-FR" sz="1400" dirty="0" smtClean="0">
                    <a:latin typeface="Minion Pro"/>
                    <a:cs typeface="Minion Pro"/>
                  </a:rPr>
                  <a:t>Te1.2</a:t>
                </a:r>
              </a:p>
              <a:p>
                <a:r>
                  <a:rPr lang="fr-FR" sz="1400" dirty="0" smtClean="0">
                    <a:latin typeface="Minion Pro"/>
                    <a:cs typeface="Minion Pro"/>
                  </a:rPr>
                  <a:t>Te3</a:t>
                </a:r>
                <a:endParaRPr lang="fr-FR" sz="1400" dirty="0">
                  <a:latin typeface="Minion Pro"/>
                  <a:cs typeface="Minion Pro"/>
                </a:endParaRPr>
              </a:p>
            </p:txBody>
          </p:sp>
          <p:cxnSp>
            <p:nvCxnSpPr>
              <p:cNvPr id="78" name="Connecteur droit 77"/>
              <p:cNvCxnSpPr/>
              <p:nvPr/>
            </p:nvCxnSpPr>
            <p:spPr bwMode="auto">
              <a:xfrm>
                <a:off x="3053128" y="6138668"/>
                <a:ext cx="144000" cy="2279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/>
              <p:nvPr/>
            </p:nvCxnSpPr>
            <p:spPr bwMode="auto">
              <a:xfrm>
                <a:off x="3053128" y="6344720"/>
                <a:ext cx="144000" cy="2279"/>
              </a:xfrm>
              <a:prstGeom prst="line">
                <a:avLst/>
              </a:prstGeom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/>
              <p:nvPr/>
            </p:nvCxnSpPr>
            <p:spPr bwMode="auto">
              <a:xfrm>
                <a:off x="3053128" y="6560835"/>
                <a:ext cx="144000" cy="2279"/>
              </a:xfrm>
              <a:prstGeom prst="line">
                <a:avLst/>
              </a:prstGeom>
              <a:ln w="19050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/>
              <p:cNvCxnSpPr/>
              <p:nvPr/>
            </p:nvCxnSpPr>
            <p:spPr bwMode="auto">
              <a:xfrm>
                <a:off x="3053128" y="6778390"/>
                <a:ext cx="144000" cy="2279"/>
              </a:xfrm>
              <a:prstGeom prst="line">
                <a:avLst/>
              </a:prstGeom>
              <a:ln w="190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er 92"/>
            <p:cNvGrpSpPr/>
            <p:nvPr/>
          </p:nvGrpSpPr>
          <p:grpSpPr>
            <a:xfrm>
              <a:off x="5697581" y="1084662"/>
              <a:ext cx="2763136" cy="2598664"/>
              <a:chOff x="1085697" y="3176806"/>
              <a:chExt cx="2763136" cy="2598664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4"/>
              <a:srcRect l="10380" t="3701" r="24513" b="11784"/>
              <a:stretch/>
            </p:blipFill>
            <p:spPr>
              <a:xfrm>
                <a:off x="1290320" y="3448050"/>
                <a:ext cx="2558513" cy="2129790"/>
              </a:xfrm>
              <a:prstGeom prst="rect">
                <a:avLst/>
              </a:prstGeom>
            </p:spPr>
          </p:pic>
          <p:sp>
            <p:nvSpPr>
              <p:cNvPr id="83" name="ZoneTexte 82"/>
              <p:cNvSpPr txBox="1"/>
              <p:nvPr/>
            </p:nvSpPr>
            <p:spPr>
              <a:xfrm>
                <a:off x="2208118" y="5498472"/>
                <a:ext cx="1146468" cy="276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smtClean="0">
                    <a:latin typeface="Minion Pro"/>
                    <a:cs typeface="Minion Pro"/>
                  </a:rPr>
                  <a:t>Fréquence (Hz)</a:t>
                </a:r>
                <a:endParaRPr lang="fr-FR" sz="1200" dirty="0">
                  <a:latin typeface="Minion Pro"/>
                  <a:cs typeface="Minion Pro"/>
                </a:endParaRPr>
              </a:p>
            </p:txBody>
          </p:sp>
          <p:sp>
            <p:nvSpPr>
              <p:cNvPr id="87" name="ZoneTexte 86"/>
              <p:cNvSpPr txBox="1"/>
              <p:nvPr/>
            </p:nvSpPr>
            <p:spPr>
              <a:xfrm rot="16200000">
                <a:off x="379736" y="4319912"/>
                <a:ext cx="16889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smtClean="0">
                    <a:latin typeface="Minion Pro"/>
                    <a:cs typeface="Minion Pro"/>
                  </a:rPr>
                  <a:t>Index d’asymétrie (G-D)</a:t>
                </a:r>
                <a:endParaRPr lang="fr-FR" sz="1200" dirty="0">
                  <a:latin typeface="Minion Pro"/>
                  <a:cs typeface="Minion Pro"/>
                </a:endParaRPr>
              </a:p>
            </p:txBody>
          </p:sp>
          <p:sp>
            <p:nvSpPr>
              <p:cNvPr id="91" name="ZoneTexte 90"/>
              <p:cNvSpPr txBox="1"/>
              <p:nvPr/>
            </p:nvSpPr>
            <p:spPr>
              <a:xfrm>
                <a:off x="2051689" y="3176806"/>
                <a:ext cx="1343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Etat de repos</a:t>
                </a:r>
                <a:endParaRPr lang="fr-FR" sz="1600" b="1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96" name="Forme libre 16"/>
          <p:cNvSpPr>
            <a:spLocks noChangeArrowheads="1"/>
          </p:cNvSpPr>
          <p:nvPr/>
        </p:nvSpPr>
        <p:spPr bwMode="auto">
          <a:xfrm>
            <a:off x="430841" y="1596790"/>
            <a:ext cx="806736" cy="844824"/>
          </a:xfrm>
          <a:custGeom>
            <a:avLst/>
            <a:gdLst>
              <a:gd name="T0" fmla="*/ 0 w 1752600"/>
              <a:gd name="T1" fmla="*/ 1835150 h 1835150"/>
              <a:gd name="T2" fmla="*/ 254000 w 1752600"/>
              <a:gd name="T3" fmla="*/ 349250 h 1835150"/>
              <a:gd name="T4" fmla="*/ 990600 w 1752600"/>
              <a:gd name="T5" fmla="*/ 133350 h 1835150"/>
              <a:gd name="T6" fmla="*/ 1295400 w 1752600"/>
              <a:gd name="T7" fmla="*/ 1149350 h 1835150"/>
              <a:gd name="T8" fmla="*/ 1752600 w 1752600"/>
              <a:gd name="T9" fmla="*/ 1631950 h 1835150"/>
              <a:gd name="T10" fmla="*/ 1752600 w 1752600"/>
              <a:gd name="T11" fmla="*/ 1631950 h 18351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52600"/>
              <a:gd name="T19" fmla="*/ 0 h 1835150"/>
              <a:gd name="T20" fmla="*/ 1752600 w 1752600"/>
              <a:gd name="T21" fmla="*/ 1835150 h 18351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52600" h="1835150">
                <a:moveTo>
                  <a:pt x="0" y="1835150"/>
                </a:moveTo>
                <a:cubicBezTo>
                  <a:pt x="44450" y="1234016"/>
                  <a:pt x="88900" y="632883"/>
                  <a:pt x="254000" y="349250"/>
                </a:cubicBezTo>
                <a:cubicBezTo>
                  <a:pt x="419100" y="65617"/>
                  <a:pt x="817033" y="0"/>
                  <a:pt x="990600" y="133350"/>
                </a:cubicBezTo>
                <a:cubicBezTo>
                  <a:pt x="1164167" y="266700"/>
                  <a:pt x="1168400" y="899583"/>
                  <a:pt x="1295400" y="1149350"/>
                </a:cubicBezTo>
                <a:cubicBezTo>
                  <a:pt x="1422400" y="1399117"/>
                  <a:pt x="1752600" y="1631950"/>
                  <a:pt x="1752600" y="163195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stealth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fr-FR">
              <a:solidFill>
                <a:srgbClr val="FF0000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958080" y="1895984"/>
            <a:ext cx="719999" cy="251997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73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truc_much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2128" r="1443" b="5063"/>
          <a:stretch/>
        </p:blipFill>
        <p:spPr>
          <a:xfrm>
            <a:off x="177801" y="1255713"/>
            <a:ext cx="4489450" cy="1670579"/>
          </a:xfrm>
          <a:prstGeom prst="rect">
            <a:avLst/>
          </a:prstGeom>
        </p:spPr>
      </p:pic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Comparaison entre activités 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spontanée</a:t>
            </a:r>
            <a:r>
              <a:rPr lang="fr-FR" sz="3200" dirty="0">
                <a:solidFill>
                  <a:schemeClr val="tx1"/>
                </a:solidFill>
                <a:latin typeface="Minion Pro"/>
                <a:cs typeface="Minion Pro"/>
              </a:rPr>
              <a:t> </a:t>
            </a:r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et évoquée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97107" y="710665"/>
            <a:ext cx="164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Travaux de thèse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PNAS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2010</a:t>
            </a:r>
          </a:p>
        </p:txBody>
      </p:sp>
      <p:grpSp>
        <p:nvGrpSpPr>
          <p:cNvPr id="95" name="Grouper 94"/>
          <p:cNvGrpSpPr/>
          <p:nvPr/>
        </p:nvGrpSpPr>
        <p:grpSpPr>
          <a:xfrm>
            <a:off x="5042295" y="1084662"/>
            <a:ext cx="3418422" cy="2598664"/>
            <a:chOff x="5042295" y="1084662"/>
            <a:chExt cx="3418422" cy="2598664"/>
          </a:xfrm>
        </p:grpSpPr>
        <p:grpSp>
          <p:nvGrpSpPr>
            <p:cNvPr id="6" name="Grouper 5"/>
            <p:cNvGrpSpPr/>
            <p:nvPr/>
          </p:nvGrpSpPr>
          <p:grpSpPr>
            <a:xfrm>
              <a:off x="5042295" y="1865502"/>
              <a:ext cx="645126" cy="954107"/>
              <a:chOff x="3053128" y="5969360"/>
              <a:chExt cx="645126" cy="954107"/>
            </a:xfrm>
          </p:grpSpPr>
          <p:sp>
            <p:nvSpPr>
              <p:cNvPr id="77" name="ZoneTexte 58"/>
              <p:cNvSpPr txBox="1">
                <a:spLocks noChangeArrowheads="1"/>
              </p:cNvSpPr>
              <p:nvPr/>
            </p:nvSpPr>
            <p:spPr bwMode="auto">
              <a:xfrm>
                <a:off x="3128867" y="5969360"/>
                <a:ext cx="569387" cy="954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 smtClean="0">
                    <a:latin typeface="Minion Pro"/>
                    <a:cs typeface="Minion Pro"/>
                  </a:rPr>
                  <a:t>Te1.1</a:t>
                </a:r>
              </a:p>
              <a:p>
                <a:r>
                  <a:rPr lang="fr-FR" sz="1400" dirty="0" smtClean="0">
                    <a:latin typeface="Minion Pro"/>
                    <a:cs typeface="Minion Pro"/>
                  </a:rPr>
                  <a:t>Te1.0</a:t>
                </a:r>
              </a:p>
              <a:p>
                <a:r>
                  <a:rPr lang="fr-FR" sz="1400" dirty="0" smtClean="0">
                    <a:latin typeface="Minion Pro"/>
                    <a:cs typeface="Minion Pro"/>
                  </a:rPr>
                  <a:t>Te1.2</a:t>
                </a:r>
              </a:p>
              <a:p>
                <a:r>
                  <a:rPr lang="fr-FR" sz="1400" dirty="0" smtClean="0">
                    <a:latin typeface="Minion Pro"/>
                    <a:cs typeface="Minion Pro"/>
                  </a:rPr>
                  <a:t>Te3</a:t>
                </a:r>
                <a:endParaRPr lang="fr-FR" sz="1400" dirty="0">
                  <a:latin typeface="Minion Pro"/>
                  <a:cs typeface="Minion Pro"/>
                </a:endParaRPr>
              </a:p>
            </p:txBody>
          </p:sp>
          <p:cxnSp>
            <p:nvCxnSpPr>
              <p:cNvPr id="78" name="Connecteur droit 77"/>
              <p:cNvCxnSpPr/>
              <p:nvPr/>
            </p:nvCxnSpPr>
            <p:spPr bwMode="auto">
              <a:xfrm>
                <a:off x="3053128" y="6138668"/>
                <a:ext cx="144000" cy="2279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/>
              <p:nvPr/>
            </p:nvCxnSpPr>
            <p:spPr bwMode="auto">
              <a:xfrm>
                <a:off x="3053128" y="6344720"/>
                <a:ext cx="144000" cy="2279"/>
              </a:xfrm>
              <a:prstGeom prst="line">
                <a:avLst/>
              </a:prstGeom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/>
              <p:nvPr/>
            </p:nvCxnSpPr>
            <p:spPr bwMode="auto">
              <a:xfrm>
                <a:off x="3053128" y="6560835"/>
                <a:ext cx="144000" cy="2279"/>
              </a:xfrm>
              <a:prstGeom prst="line">
                <a:avLst/>
              </a:prstGeom>
              <a:ln w="19050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/>
              <p:cNvCxnSpPr/>
              <p:nvPr/>
            </p:nvCxnSpPr>
            <p:spPr bwMode="auto">
              <a:xfrm>
                <a:off x="3053128" y="6778390"/>
                <a:ext cx="144000" cy="2279"/>
              </a:xfrm>
              <a:prstGeom prst="line">
                <a:avLst/>
              </a:prstGeom>
              <a:ln w="190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er 92"/>
            <p:cNvGrpSpPr/>
            <p:nvPr/>
          </p:nvGrpSpPr>
          <p:grpSpPr>
            <a:xfrm>
              <a:off x="5697581" y="1084662"/>
              <a:ext cx="2763136" cy="2598664"/>
              <a:chOff x="1085697" y="3176806"/>
              <a:chExt cx="2763136" cy="2598664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4"/>
              <a:srcRect l="10380" t="3701" r="24513" b="11784"/>
              <a:stretch/>
            </p:blipFill>
            <p:spPr>
              <a:xfrm>
                <a:off x="1290320" y="3448050"/>
                <a:ext cx="2558513" cy="2129790"/>
              </a:xfrm>
              <a:prstGeom prst="rect">
                <a:avLst/>
              </a:prstGeom>
            </p:spPr>
          </p:pic>
          <p:sp>
            <p:nvSpPr>
              <p:cNvPr id="83" name="ZoneTexte 82"/>
              <p:cNvSpPr txBox="1"/>
              <p:nvPr/>
            </p:nvSpPr>
            <p:spPr>
              <a:xfrm>
                <a:off x="2208118" y="5498472"/>
                <a:ext cx="1146468" cy="276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smtClean="0">
                    <a:latin typeface="Minion Pro"/>
                    <a:cs typeface="Minion Pro"/>
                  </a:rPr>
                  <a:t>Fréquence (Hz)</a:t>
                </a:r>
                <a:endParaRPr lang="fr-FR" sz="1200" dirty="0">
                  <a:latin typeface="Minion Pro"/>
                  <a:cs typeface="Minion Pro"/>
                </a:endParaRPr>
              </a:p>
            </p:txBody>
          </p:sp>
          <p:sp>
            <p:nvSpPr>
              <p:cNvPr id="87" name="ZoneTexte 86"/>
              <p:cNvSpPr txBox="1"/>
              <p:nvPr/>
            </p:nvSpPr>
            <p:spPr>
              <a:xfrm rot="16200000">
                <a:off x="379736" y="4319912"/>
                <a:ext cx="16889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smtClean="0">
                    <a:latin typeface="Minion Pro"/>
                    <a:cs typeface="Minion Pro"/>
                  </a:rPr>
                  <a:t>Index d’asymétrie (G-D)</a:t>
                </a:r>
                <a:endParaRPr lang="fr-FR" sz="1200" dirty="0">
                  <a:latin typeface="Minion Pro"/>
                  <a:cs typeface="Minion Pro"/>
                </a:endParaRPr>
              </a:p>
            </p:txBody>
          </p:sp>
          <p:sp>
            <p:nvSpPr>
              <p:cNvPr id="91" name="ZoneTexte 90"/>
              <p:cNvSpPr txBox="1"/>
              <p:nvPr/>
            </p:nvSpPr>
            <p:spPr>
              <a:xfrm>
                <a:off x="2051689" y="3176806"/>
                <a:ext cx="1343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Etat de repos</a:t>
                </a:r>
                <a:endParaRPr lang="fr-FR" sz="1600" b="1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94" name="Grouper 93"/>
          <p:cNvGrpSpPr/>
          <p:nvPr/>
        </p:nvGrpSpPr>
        <p:grpSpPr>
          <a:xfrm>
            <a:off x="5710634" y="3632428"/>
            <a:ext cx="2756942" cy="2606993"/>
            <a:chOff x="4384522" y="3223018"/>
            <a:chExt cx="2756942" cy="2606993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5"/>
            <a:srcRect l="6699" t="15309" r="25721" b="9297"/>
            <a:stretch/>
          </p:blipFill>
          <p:spPr>
            <a:xfrm>
              <a:off x="4541518" y="3515360"/>
              <a:ext cx="2599946" cy="2160000"/>
            </a:xfrm>
            <a:prstGeom prst="rect">
              <a:avLst/>
            </a:prstGeom>
          </p:spPr>
        </p:pic>
        <p:sp>
          <p:nvSpPr>
            <p:cNvPr id="86" name="ZoneTexte 85"/>
            <p:cNvSpPr txBox="1"/>
            <p:nvPr/>
          </p:nvSpPr>
          <p:spPr>
            <a:xfrm>
              <a:off x="5499958" y="5553013"/>
              <a:ext cx="1146468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>
                  <a:latin typeface="Minion Pro"/>
                  <a:cs typeface="Minion Pro"/>
                </a:rPr>
                <a:t>Fréquence (Hz)</a:t>
              </a:r>
              <a:endParaRPr lang="fr-FR" sz="1200" dirty="0">
                <a:latin typeface="Minion Pro"/>
                <a:cs typeface="Minion Pro"/>
              </a:endParaRPr>
            </a:p>
          </p:txBody>
        </p:sp>
        <p:sp>
          <p:nvSpPr>
            <p:cNvPr id="88" name="ZoneTexte 87"/>
            <p:cNvSpPr txBox="1"/>
            <p:nvPr/>
          </p:nvSpPr>
          <p:spPr>
            <a:xfrm rot="16200000">
              <a:off x="3678561" y="4391033"/>
              <a:ext cx="1688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>
                  <a:latin typeface="Minion Pro"/>
                  <a:cs typeface="Minion Pro"/>
                </a:rPr>
                <a:t>Index d’asymétrie (G-D)</a:t>
              </a:r>
              <a:endParaRPr lang="fr-FR" sz="1200" dirty="0">
                <a:latin typeface="Minion Pro"/>
                <a:cs typeface="Minion Pro"/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5440607" y="3223018"/>
              <a:ext cx="1210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Stimulation</a:t>
              </a:r>
              <a:endParaRPr lang="fr-FR" sz="1600" b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96" name="Forme libre 16"/>
          <p:cNvSpPr>
            <a:spLocks noChangeArrowheads="1"/>
          </p:cNvSpPr>
          <p:nvPr/>
        </p:nvSpPr>
        <p:spPr bwMode="auto">
          <a:xfrm>
            <a:off x="430841" y="1596790"/>
            <a:ext cx="806736" cy="844824"/>
          </a:xfrm>
          <a:custGeom>
            <a:avLst/>
            <a:gdLst>
              <a:gd name="T0" fmla="*/ 0 w 1752600"/>
              <a:gd name="T1" fmla="*/ 1835150 h 1835150"/>
              <a:gd name="T2" fmla="*/ 254000 w 1752600"/>
              <a:gd name="T3" fmla="*/ 349250 h 1835150"/>
              <a:gd name="T4" fmla="*/ 990600 w 1752600"/>
              <a:gd name="T5" fmla="*/ 133350 h 1835150"/>
              <a:gd name="T6" fmla="*/ 1295400 w 1752600"/>
              <a:gd name="T7" fmla="*/ 1149350 h 1835150"/>
              <a:gd name="T8" fmla="*/ 1752600 w 1752600"/>
              <a:gd name="T9" fmla="*/ 1631950 h 1835150"/>
              <a:gd name="T10" fmla="*/ 1752600 w 1752600"/>
              <a:gd name="T11" fmla="*/ 1631950 h 18351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52600"/>
              <a:gd name="T19" fmla="*/ 0 h 1835150"/>
              <a:gd name="T20" fmla="*/ 1752600 w 1752600"/>
              <a:gd name="T21" fmla="*/ 1835150 h 18351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52600" h="1835150">
                <a:moveTo>
                  <a:pt x="0" y="1835150"/>
                </a:moveTo>
                <a:cubicBezTo>
                  <a:pt x="44450" y="1234016"/>
                  <a:pt x="88900" y="632883"/>
                  <a:pt x="254000" y="349250"/>
                </a:cubicBezTo>
                <a:cubicBezTo>
                  <a:pt x="419100" y="65617"/>
                  <a:pt x="817033" y="0"/>
                  <a:pt x="990600" y="133350"/>
                </a:cubicBezTo>
                <a:cubicBezTo>
                  <a:pt x="1164167" y="266700"/>
                  <a:pt x="1168400" y="899583"/>
                  <a:pt x="1295400" y="1149350"/>
                </a:cubicBezTo>
                <a:cubicBezTo>
                  <a:pt x="1422400" y="1399117"/>
                  <a:pt x="1752600" y="1631950"/>
                  <a:pt x="1752600" y="163195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stealth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fr-FR">
              <a:solidFill>
                <a:srgbClr val="FF0000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958080" y="1895984"/>
            <a:ext cx="719999" cy="251997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0" name="Grouper 99"/>
          <p:cNvGrpSpPr/>
          <p:nvPr/>
        </p:nvGrpSpPr>
        <p:grpSpPr>
          <a:xfrm>
            <a:off x="4887941" y="1803688"/>
            <a:ext cx="3357997" cy="2650857"/>
            <a:chOff x="4887941" y="1803688"/>
            <a:chExt cx="3357997" cy="2650857"/>
          </a:xfrm>
        </p:grpSpPr>
        <p:sp>
          <p:nvSpPr>
            <p:cNvPr id="99" name="Ellipse 98"/>
            <p:cNvSpPr/>
            <p:nvPr/>
          </p:nvSpPr>
          <p:spPr>
            <a:xfrm>
              <a:off x="4887941" y="1803688"/>
              <a:ext cx="794633" cy="1015921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7907985" y="3992880"/>
              <a:ext cx="337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/>
                <a:t>*</a:t>
              </a:r>
              <a:endParaRPr lang="fr-FR" sz="2400" dirty="0"/>
            </a:p>
          </p:txBody>
        </p:sp>
      </p:grpSp>
      <p:sp>
        <p:nvSpPr>
          <p:cNvPr id="101" name="ZoneTexte 100"/>
          <p:cNvSpPr txBox="1"/>
          <p:nvPr/>
        </p:nvSpPr>
        <p:spPr>
          <a:xfrm>
            <a:off x="309244" y="4022657"/>
            <a:ext cx="5401389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dirty="0" smtClean="0">
                <a:latin typeface="Minion Pro"/>
                <a:cs typeface="Minion Pro"/>
              </a:rPr>
              <a:t>La latéralisation hémisphérique se propage le long de la hiérarchie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fr-FR" dirty="0" smtClean="0">
                <a:latin typeface="Minion Pro"/>
                <a:cs typeface="Minion Pro"/>
              </a:rPr>
              <a:t>Le cortex auditif participe en partie de la dominance hémisphérique gauche lors du traitement de la parole</a:t>
            </a:r>
          </a:p>
        </p:txBody>
      </p:sp>
    </p:spTree>
    <p:extLst>
      <p:ext uri="{BB962C8B-B14F-4D97-AF65-F5344CB8AC3E}">
        <p14:creationId xmlns:p14="http://schemas.microsoft.com/office/powerpoint/2010/main" val="196673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Comparaison entre activités 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spontanée</a:t>
            </a:r>
            <a:r>
              <a:rPr lang="fr-FR" sz="3200" dirty="0">
                <a:solidFill>
                  <a:schemeClr val="tx1"/>
                </a:solidFill>
                <a:latin typeface="Minion Pro"/>
                <a:cs typeface="Minion Pro"/>
              </a:rPr>
              <a:t> </a:t>
            </a:r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et évoquée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97107" y="710665"/>
            <a:ext cx="164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Travaux de thèse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PNAS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2010</a:t>
            </a:r>
          </a:p>
        </p:txBody>
      </p:sp>
      <p:grpSp>
        <p:nvGrpSpPr>
          <p:cNvPr id="7" name="Grouper 82"/>
          <p:cNvGrpSpPr>
            <a:grpSpLocks noChangeAspect="1"/>
          </p:cNvGrpSpPr>
          <p:nvPr/>
        </p:nvGrpSpPr>
        <p:grpSpPr>
          <a:xfrm>
            <a:off x="1204999" y="2061753"/>
            <a:ext cx="7920000" cy="4443660"/>
            <a:chOff x="2532175" y="1760538"/>
            <a:chExt cx="6086363" cy="3414864"/>
          </a:xfrm>
        </p:grpSpPr>
        <p:sp>
          <p:nvSpPr>
            <p:cNvPr id="8" name="ZoneTexte 123"/>
            <p:cNvSpPr txBox="1">
              <a:spLocks noChangeArrowheads="1"/>
            </p:cNvSpPr>
            <p:nvPr/>
          </p:nvSpPr>
          <p:spPr bwMode="auto">
            <a:xfrm rot="16200000">
              <a:off x="2293938" y="2817812"/>
              <a:ext cx="1544638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latin typeface="Helvetica" charset="0"/>
                  <a:ea typeface="Arial" charset="0"/>
                  <a:cs typeface="Arial" charset="0"/>
                </a:rPr>
                <a:t>asymmetry index</a:t>
              </a:r>
            </a:p>
          </p:txBody>
        </p:sp>
        <p:grpSp>
          <p:nvGrpSpPr>
            <p:cNvPr id="9" name="Grouper 23"/>
            <p:cNvGrpSpPr>
              <a:grpSpLocks/>
            </p:cNvGrpSpPr>
            <p:nvPr/>
          </p:nvGrpSpPr>
          <p:grpSpPr bwMode="auto">
            <a:xfrm>
              <a:off x="6589713" y="2192338"/>
              <a:ext cx="400050" cy="400050"/>
              <a:chOff x="4673161" y="898265"/>
              <a:chExt cx="451428" cy="546744"/>
            </a:xfrm>
          </p:grpSpPr>
          <p:sp>
            <p:nvSpPr>
              <p:cNvPr id="61" name="ZoneTexte 13"/>
              <p:cNvSpPr txBox="1">
                <a:spLocks noChangeArrowheads="1"/>
              </p:cNvSpPr>
              <p:nvPr/>
            </p:nvSpPr>
            <p:spPr bwMode="auto">
              <a:xfrm>
                <a:off x="4673161" y="898265"/>
                <a:ext cx="451428" cy="5467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>
                    <a:latin typeface="Helvetica" charset="0"/>
                    <a:ea typeface="Arial" charset="0"/>
                    <a:cs typeface="Arial" charset="0"/>
                  </a:rPr>
                  <a:t>**</a:t>
                </a:r>
              </a:p>
            </p:txBody>
          </p:sp>
          <p:sp>
            <p:nvSpPr>
              <p:cNvPr id="62" name="Accolade ouvrante 61"/>
              <p:cNvSpPr/>
              <p:nvPr/>
            </p:nvSpPr>
            <p:spPr>
              <a:xfrm rot="5400000">
                <a:off x="4870719" y="1097883"/>
                <a:ext cx="45561" cy="236462"/>
              </a:xfrm>
              <a:prstGeom prst="leftBrac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grpSp>
          <p:nvGrpSpPr>
            <p:cNvPr id="10" name="Grouper 25"/>
            <p:cNvGrpSpPr>
              <a:grpSpLocks/>
            </p:cNvGrpSpPr>
            <p:nvPr/>
          </p:nvGrpSpPr>
          <p:grpSpPr bwMode="auto">
            <a:xfrm>
              <a:off x="6997700" y="2192338"/>
              <a:ext cx="342900" cy="400050"/>
              <a:chOff x="4708528" y="898265"/>
              <a:chExt cx="386869" cy="546743"/>
            </a:xfrm>
          </p:grpSpPr>
          <p:sp>
            <p:nvSpPr>
              <p:cNvPr id="59" name="ZoneTexte 13"/>
              <p:cNvSpPr txBox="1">
                <a:spLocks noChangeArrowheads="1"/>
              </p:cNvSpPr>
              <p:nvPr/>
            </p:nvSpPr>
            <p:spPr bwMode="auto">
              <a:xfrm>
                <a:off x="4708528" y="898265"/>
                <a:ext cx="386869" cy="546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>
                    <a:latin typeface="Helvetica" charset="0"/>
                    <a:ea typeface="Arial" charset="0"/>
                    <a:cs typeface="Arial" charset="0"/>
                  </a:rPr>
                  <a:t>*</a:t>
                </a:r>
              </a:p>
            </p:txBody>
          </p:sp>
          <p:sp>
            <p:nvSpPr>
              <p:cNvPr id="60" name="Accolade ouvrante 59"/>
              <p:cNvSpPr/>
              <p:nvPr/>
            </p:nvSpPr>
            <p:spPr>
              <a:xfrm rot="5400000">
                <a:off x="4872017" y="1097904"/>
                <a:ext cx="45561" cy="236420"/>
              </a:xfrm>
              <a:prstGeom prst="leftBrac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grpSp>
          <p:nvGrpSpPr>
            <p:cNvPr id="11" name="Grouper 31"/>
            <p:cNvGrpSpPr>
              <a:grpSpLocks/>
            </p:cNvGrpSpPr>
            <p:nvPr/>
          </p:nvGrpSpPr>
          <p:grpSpPr bwMode="auto">
            <a:xfrm>
              <a:off x="7343775" y="2192338"/>
              <a:ext cx="388938" cy="400050"/>
              <a:chOff x="4680793" y="898265"/>
              <a:chExt cx="439306" cy="546744"/>
            </a:xfrm>
          </p:grpSpPr>
          <p:sp>
            <p:nvSpPr>
              <p:cNvPr id="57" name="ZoneTexte 13"/>
              <p:cNvSpPr txBox="1">
                <a:spLocks noChangeArrowheads="1"/>
              </p:cNvSpPr>
              <p:nvPr/>
            </p:nvSpPr>
            <p:spPr bwMode="auto">
              <a:xfrm>
                <a:off x="4680793" y="898265"/>
                <a:ext cx="439306" cy="5467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>
                    <a:latin typeface="Helvetica" charset="0"/>
                    <a:ea typeface="Arial" charset="0"/>
                    <a:cs typeface="Arial" charset="0"/>
                  </a:rPr>
                  <a:t>**</a:t>
                </a:r>
              </a:p>
            </p:txBody>
          </p:sp>
          <p:sp>
            <p:nvSpPr>
              <p:cNvPr id="58" name="Accolade ouvrante 57"/>
              <p:cNvSpPr/>
              <p:nvPr/>
            </p:nvSpPr>
            <p:spPr>
              <a:xfrm rot="5400000">
                <a:off x="4871389" y="1097771"/>
                <a:ext cx="45561" cy="236687"/>
              </a:xfrm>
              <a:prstGeom prst="leftBrac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grpSp>
          <p:nvGrpSpPr>
            <p:cNvPr id="12" name="Grouper 34"/>
            <p:cNvGrpSpPr>
              <a:grpSpLocks/>
            </p:cNvGrpSpPr>
            <p:nvPr/>
          </p:nvGrpSpPr>
          <p:grpSpPr bwMode="auto">
            <a:xfrm>
              <a:off x="7678738" y="2192338"/>
              <a:ext cx="477837" cy="400050"/>
              <a:chOff x="4628444" y="898265"/>
              <a:chExt cx="538643" cy="546744"/>
            </a:xfrm>
          </p:grpSpPr>
          <p:sp>
            <p:nvSpPr>
              <p:cNvPr id="55" name="ZoneTexte 13"/>
              <p:cNvSpPr txBox="1">
                <a:spLocks noChangeArrowheads="1"/>
              </p:cNvSpPr>
              <p:nvPr/>
            </p:nvSpPr>
            <p:spPr bwMode="auto">
              <a:xfrm>
                <a:off x="4628444" y="898265"/>
                <a:ext cx="538643" cy="5467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 dirty="0">
                    <a:latin typeface="Helvetica" charset="0"/>
                    <a:ea typeface="Arial" charset="0"/>
                    <a:cs typeface="Arial" charset="0"/>
                  </a:rPr>
                  <a:t>***</a:t>
                </a:r>
              </a:p>
            </p:txBody>
          </p:sp>
          <p:sp>
            <p:nvSpPr>
              <p:cNvPr id="56" name="Accolade ouvrante 55"/>
              <p:cNvSpPr/>
              <p:nvPr/>
            </p:nvSpPr>
            <p:spPr>
              <a:xfrm rot="5400000">
                <a:off x="4871406" y="1098900"/>
                <a:ext cx="45561" cy="234427"/>
              </a:xfrm>
              <a:prstGeom prst="leftBrac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grpSp>
          <p:nvGrpSpPr>
            <p:cNvPr id="14" name="Grouper 37"/>
            <p:cNvGrpSpPr>
              <a:grpSpLocks/>
            </p:cNvGrpSpPr>
            <p:nvPr/>
          </p:nvGrpSpPr>
          <p:grpSpPr bwMode="auto">
            <a:xfrm>
              <a:off x="8024813" y="2192338"/>
              <a:ext cx="530225" cy="400050"/>
              <a:chOff x="4598466" y="898265"/>
              <a:chExt cx="598540" cy="546743"/>
            </a:xfrm>
          </p:grpSpPr>
          <p:sp>
            <p:nvSpPr>
              <p:cNvPr id="53" name="ZoneTexte 13"/>
              <p:cNvSpPr txBox="1">
                <a:spLocks noChangeArrowheads="1"/>
              </p:cNvSpPr>
              <p:nvPr/>
            </p:nvSpPr>
            <p:spPr bwMode="auto">
              <a:xfrm>
                <a:off x="4598466" y="898265"/>
                <a:ext cx="598540" cy="546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>
                    <a:latin typeface="Helvetica" charset="0"/>
                    <a:ea typeface="Arial" charset="0"/>
                    <a:cs typeface="Arial" charset="0"/>
                  </a:rPr>
                  <a:t>***</a:t>
                </a:r>
              </a:p>
            </p:txBody>
          </p:sp>
          <p:sp>
            <p:nvSpPr>
              <p:cNvPr id="54" name="Accolade ouvrante 53"/>
              <p:cNvSpPr/>
              <p:nvPr/>
            </p:nvSpPr>
            <p:spPr>
              <a:xfrm rot="5400000">
                <a:off x="4872266" y="1098736"/>
                <a:ext cx="45561" cy="234756"/>
              </a:xfrm>
              <a:prstGeom prst="leftBrac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5" name="ZoneTexte 11"/>
            <p:cNvSpPr txBox="1">
              <a:spLocks noChangeArrowheads="1"/>
            </p:cNvSpPr>
            <p:nvPr/>
          </p:nvSpPr>
          <p:spPr bwMode="auto">
            <a:xfrm>
              <a:off x="3463925" y="1839913"/>
              <a:ext cx="54927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Arial" charset="0"/>
                  <a:cs typeface="Arial" charset="0"/>
                </a:rPr>
                <a:t>***</a:t>
              </a:r>
            </a:p>
          </p:txBody>
        </p:sp>
        <p:sp>
          <p:nvSpPr>
            <p:cNvPr id="16" name="ZoneTexte 43"/>
            <p:cNvSpPr txBox="1">
              <a:spLocks noChangeArrowheads="1"/>
            </p:cNvSpPr>
            <p:nvPr/>
          </p:nvSpPr>
          <p:spPr bwMode="auto">
            <a:xfrm>
              <a:off x="3571875" y="1760538"/>
              <a:ext cx="541338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A6A6A6"/>
                  </a:solidFill>
                  <a:latin typeface="Helvetica" charset="0"/>
                  <a:ea typeface="Helvetica" charset="0"/>
                  <a:cs typeface="Helvetica" charset="0"/>
                </a:rPr>
                <a:t>***</a:t>
              </a:r>
            </a:p>
          </p:txBody>
        </p:sp>
        <p:sp>
          <p:nvSpPr>
            <p:cNvPr id="17" name="ZoneTexte 11"/>
            <p:cNvSpPr txBox="1">
              <a:spLocks noChangeArrowheads="1"/>
            </p:cNvSpPr>
            <p:nvPr/>
          </p:nvSpPr>
          <p:spPr bwMode="auto">
            <a:xfrm>
              <a:off x="3865563" y="1844675"/>
              <a:ext cx="4762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Arial" charset="0"/>
                  <a:cs typeface="Arial" charset="0"/>
                </a:rPr>
                <a:t>***</a:t>
              </a:r>
            </a:p>
          </p:txBody>
        </p:sp>
        <p:sp>
          <p:nvSpPr>
            <p:cNvPr id="18" name="ZoneTexte 47"/>
            <p:cNvSpPr txBox="1">
              <a:spLocks noChangeArrowheads="1"/>
            </p:cNvSpPr>
            <p:nvPr/>
          </p:nvSpPr>
          <p:spPr bwMode="auto">
            <a:xfrm>
              <a:off x="3952875" y="1765300"/>
              <a:ext cx="506413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A6A6A6"/>
                  </a:solidFill>
                  <a:latin typeface="Helvetica" charset="0"/>
                  <a:ea typeface="Helvetica" charset="0"/>
                  <a:cs typeface="Helvetica" charset="0"/>
                </a:rPr>
                <a:t>***</a:t>
              </a:r>
            </a:p>
          </p:txBody>
        </p:sp>
        <p:sp>
          <p:nvSpPr>
            <p:cNvPr id="19" name="ZoneTexte 11"/>
            <p:cNvSpPr txBox="1">
              <a:spLocks noChangeArrowheads="1"/>
            </p:cNvSpPr>
            <p:nvPr/>
          </p:nvSpPr>
          <p:spPr bwMode="auto">
            <a:xfrm>
              <a:off x="4233863" y="1841500"/>
              <a:ext cx="48895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Arial" charset="0"/>
                  <a:cs typeface="Arial" charset="0"/>
                </a:rPr>
                <a:t>***</a:t>
              </a:r>
            </a:p>
          </p:txBody>
        </p:sp>
        <p:sp>
          <p:nvSpPr>
            <p:cNvPr id="20" name="ZoneTexte 49"/>
            <p:cNvSpPr txBox="1">
              <a:spLocks noChangeArrowheads="1"/>
            </p:cNvSpPr>
            <p:nvPr/>
          </p:nvSpPr>
          <p:spPr bwMode="auto">
            <a:xfrm>
              <a:off x="4335463" y="1760538"/>
              <a:ext cx="5207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A6A6A6"/>
                  </a:solidFill>
                  <a:latin typeface="Helvetica" charset="0"/>
                  <a:ea typeface="Helvetica" charset="0"/>
                  <a:cs typeface="Helvetica" charset="0"/>
                </a:rPr>
                <a:t>***</a:t>
              </a:r>
            </a:p>
          </p:txBody>
        </p:sp>
        <p:sp>
          <p:nvSpPr>
            <p:cNvPr id="21" name="ZoneTexte 11"/>
            <p:cNvSpPr txBox="1">
              <a:spLocks noChangeArrowheads="1"/>
            </p:cNvSpPr>
            <p:nvPr/>
          </p:nvSpPr>
          <p:spPr bwMode="auto">
            <a:xfrm>
              <a:off x="4621213" y="1841500"/>
              <a:ext cx="47625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Arial" charset="0"/>
                  <a:cs typeface="Arial" charset="0"/>
                </a:rPr>
                <a:t>***</a:t>
              </a:r>
            </a:p>
          </p:txBody>
        </p:sp>
        <p:sp>
          <p:nvSpPr>
            <p:cNvPr id="22" name="ZoneTexte 52"/>
            <p:cNvSpPr txBox="1">
              <a:spLocks noChangeArrowheads="1"/>
            </p:cNvSpPr>
            <p:nvPr/>
          </p:nvSpPr>
          <p:spPr bwMode="auto">
            <a:xfrm>
              <a:off x="4708525" y="1760538"/>
              <a:ext cx="50482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A6A6A6"/>
                  </a:solidFill>
                  <a:latin typeface="Helvetica" charset="0"/>
                  <a:ea typeface="Helvetica" charset="0"/>
                  <a:cs typeface="Helvetica" charset="0"/>
                </a:rPr>
                <a:t>***</a:t>
              </a:r>
            </a:p>
          </p:txBody>
        </p:sp>
        <p:sp>
          <p:nvSpPr>
            <p:cNvPr id="23" name="ZoneTexte 11"/>
            <p:cNvSpPr txBox="1">
              <a:spLocks noChangeArrowheads="1"/>
            </p:cNvSpPr>
            <p:nvPr/>
          </p:nvSpPr>
          <p:spPr bwMode="auto">
            <a:xfrm>
              <a:off x="5011738" y="1841500"/>
              <a:ext cx="4318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4" name="ZoneTexte 56"/>
            <p:cNvSpPr txBox="1">
              <a:spLocks noChangeArrowheads="1"/>
            </p:cNvSpPr>
            <p:nvPr/>
          </p:nvSpPr>
          <p:spPr bwMode="auto">
            <a:xfrm>
              <a:off x="5087938" y="1760538"/>
              <a:ext cx="512762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A6A6A6"/>
                  </a:solidFill>
                  <a:latin typeface="Helvetica" charset="0"/>
                  <a:ea typeface="Helvetica" charset="0"/>
                  <a:cs typeface="Helvetica" charset="0"/>
                </a:rPr>
                <a:t>***</a:t>
              </a:r>
            </a:p>
          </p:txBody>
        </p:sp>
        <p:sp>
          <p:nvSpPr>
            <p:cNvPr id="26" name="ZoneTexte 11"/>
            <p:cNvSpPr txBox="1">
              <a:spLocks noChangeArrowheads="1"/>
            </p:cNvSpPr>
            <p:nvPr/>
          </p:nvSpPr>
          <p:spPr bwMode="auto">
            <a:xfrm>
              <a:off x="5392738" y="1844675"/>
              <a:ext cx="4318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27" name="ZoneTexte 61"/>
            <p:cNvSpPr txBox="1">
              <a:spLocks noChangeArrowheads="1"/>
            </p:cNvSpPr>
            <p:nvPr/>
          </p:nvSpPr>
          <p:spPr bwMode="auto">
            <a:xfrm>
              <a:off x="5468938" y="1765300"/>
              <a:ext cx="519112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A6A6A6"/>
                  </a:solidFill>
                  <a:latin typeface="Helvetica" charset="0"/>
                  <a:ea typeface="Helvetica" charset="0"/>
                  <a:cs typeface="Helvetica" charset="0"/>
                </a:rPr>
                <a:t>***</a:t>
              </a:r>
            </a:p>
          </p:txBody>
        </p:sp>
        <p:sp>
          <p:nvSpPr>
            <p:cNvPr id="28" name="ZoneTexte 67"/>
            <p:cNvSpPr txBox="1">
              <a:spLocks noChangeArrowheads="1"/>
            </p:cNvSpPr>
            <p:nvPr/>
          </p:nvSpPr>
          <p:spPr bwMode="auto">
            <a:xfrm>
              <a:off x="6594475" y="1770063"/>
              <a:ext cx="5080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A6A6A6"/>
                  </a:solidFill>
                  <a:latin typeface="Helvetica" charset="0"/>
                  <a:ea typeface="Helvetica" charset="0"/>
                  <a:cs typeface="Helvetica" charset="0"/>
                </a:rPr>
                <a:t>***</a:t>
              </a:r>
            </a:p>
          </p:txBody>
        </p:sp>
        <p:sp>
          <p:nvSpPr>
            <p:cNvPr id="29" name="ZoneTexte 11"/>
            <p:cNvSpPr txBox="1">
              <a:spLocks noChangeArrowheads="1"/>
            </p:cNvSpPr>
            <p:nvPr/>
          </p:nvSpPr>
          <p:spPr bwMode="auto">
            <a:xfrm>
              <a:off x="8020050" y="1844675"/>
              <a:ext cx="4302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Arial" charset="0"/>
                  <a:cs typeface="Arial" charset="0"/>
                </a:rPr>
                <a:t>**</a:t>
              </a:r>
            </a:p>
          </p:txBody>
        </p:sp>
        <p:sp>
          <p:nvSpPr>
            <p:cNvPr id="30" name="ZoneTexte 69"/>
            <p:cNvSpPr txBox="1">
              <a:spLocks noChangeArrowheads="1"/>
            </p:cNvSpPr>
            <p:nvPr/>
          </p:nvSpPr>
          <p:spPr bwMode="auto">
            <a:xfrm>
              <a:off x="8115300" y="1765300"/>
              <a:ext cx="46355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A6A6A6"/>
                  </a:solidFill>
                  <a:latin typeface="Helvetica" charset="0"/>
                  <a:ea typeface="Helvetica" charset="0"/>
                  <a:cs typeface="Helvetica" charset="0"/>
                </a:rPr>
                <a:t>***</a:t>
              </a:r>
            </a:p>
          </p:txBody>
        </p:sp>
        <p:sp>
          <p:nvSpPr>
            <p:cNvPr id="31" name="ZoneTexte 11"/>
            <p:cNvSpPr txBox="1">
              <a:spLocks noChangeArrowheads="1"/>
            </p:cNvSpPr>
            <p:nvPr/>
          </p:nvSpPr>
          <p:spPr bwMode="auto">
            <a:xfrm>
              <a:off x="7642225" y="1847850"/>
              <a:ext cx="4318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Arial" charset="0"/>
                  <a:cs typeface="Arial" charset="0"/>
                </a:rPr>
                <a:t>*</a:t>
              </a:r>
            </a:p>
          </p:txBody>
        </p:sp>
        <p:sp>
          <p:nvSpPr>
            <p:cNvPr id="32" name="ZoneTexte 71"/>
            <p:cNvSpPr txBox="1">
              <a:spLocks noChangeArrowheads="1"/>
            </p:cNvSpPr>
            <p:nvPr/>
          </p:nvSpPr>
          <p:spPr bwMode="auto">
            <a:xfrm>
              <a:off x="7731125" y="1768475"/>
              <a:ext cx="46355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A6A6A6"/>
                  </a:solidFill>
                  <a:latin typeface="Helvetica" charset="0"/>
                  <a:ea typeface="Helvetica" charset="0"/>
                  <a:cs typeface="Helvetica" charset="0"/>
                </a:rPr>
                <a:t>**</a:t>
              </a:r>
            </a:p>
          </p:txBody>
        </p:sp>
        <p:sp>
          <p:nvSpPr>
            <p:cNvPr id="33" name="ZoneTexte 73"/>
            <p:cNvSpPr txBox="1">
              <a:spLocks noChangeArrowheads="1"/>
            </p:cNvSpPr>
            <p:nvPr/>
          </p:nvSpPr>
          <p:spPr bwMode="auto">
            <a:xfrm>
              <a:off x="7358063" y="1768475"/>
              <a:ext cx="46355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A6A6A6"/>
                  </a:solidFill>
                  <a:latin typeface="Helvetica" charset="0"/>
                  <a:ea typeface="Helvetica" charset="0"/>
                  <a:cs typeface="Helvetica" charset="0"/>
                </a:rPr>
                <a:t>**</a:t>
              </a:r>
            </a:p>
          </p:txBody>
        </p:sp>
        <p:sp>
          <p:nvSpPr>
            <p:cNvPr id="34" name="ZoneTexte 76"/>
            <p:cNvSpPr txBox="1">
              <a:spLocks noChangeArrowheads="1"/>
            </p:cNvSpPr>
            <p:nvPr/>
          </p:nvSpPr>
          <p:spPr bwMode="auto">
            <a:xfrm>
              <a:off x="6956425" y="1768475"/>
              <a:ext cx="5334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A6A6A6"/>
                  </a:solidFill>
                  <a:latin typeface="Helvetica" charset="0"/>
                  <a:ea typeface="Helvetica" charset="0"/>
                  <a:cs typeface="Helvetica" charset="0"/>
                </a:rPr>
                <a:t>***</a:t>
              </a:r>
            </a:p>
          </p:txBody>
        </p:sp>
        <p:sp>
          <p:nvSpPr>
            <p:cNvPr id="35" name="ZoneTexte 50"/>
            <p:cNvSpPr txBox="1">
              <a:spLocks noChangeArrowheads="1"/>
            </p:cNvSpPr>
            <p:nvPr/>
          </p:nvSpPr>
          <p:spPr bwMode="auto">
            <a:xfrm rot="18892319">
              <a:off x="3175901" y="3974788"/>
              <a:ext cx="732058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b="1" dirty="0" err="1">
                  <a:latin typeface="Helvetica" charset="0"/>
                  <a:ea typeface="Helvetica" charset="0"/>
                  <a:cs typeface="Helvetica" charset="0"/>
                </a:rPr>
                <a:t>motor</a:t>
              </a:r>
              <a:r>
                <a:rPr lang="fr-FR" sz="1400" b="1" dirty="0"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lang="fr-FR" sz="1400" b="1" dirty="0" err="1">
                  <a:latin typeface="Helvetica" charset="0"/>
                  <a:ea typeface="Helvetica" charset="0"/>
                  <a:cs typeface="Helvetica" charset="0"/>
                </a:rPr>
                <a:t>lip</a:t>
              </a:r>
              <a:endParaRPr lang="fr-FR" sz="1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6" name="ZoneTexte 58"/>
            <p:cNvSpPr txBox="1">
              <a:spLocks noChangeArrowheads="1"/>
            </p:cNvSpPr>
            <p:nvPr/>
          </p:nvSpPr>
          <p:spPr bwMode="auto">
            <a:xfrm rot="18892319">
              <a:off x="3418615" y="4064482"/>
              <a:ext cx="900680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b="1">
                  <a:latin typeface="Helvetica" charset="0"/>
                  <a:ea typeface="Helvetica" charset="0"/>
                  <a:cs typeface="Helvetica" charset="0"/>
                </a:rPr>
                <a:t>motor hand</a:t>
              </a:r>
            </a:p>
          </p:txBody>
        </p:sp>
        <p:sp>
          <p:nvSpPr>
            <p:cNvPr id="37" name="ZoneTexte 59"/>
            <p:cNvSpPr txBox="1">
              <a:spLocks noChangeArrowheads="1"/>
            </p:cNvSpPr>
            <p:nvPr/>
          </p:nvSpPr>
          <p:spPr bwMode="auto">
            <a:xfrm rot="18892319">
              <a:off x="3683703" y="4085913"/>
              <a:ext cx="1030903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b="1">
                  <a:latin typeface="Helvetica" charset="0"/>
                  <a:ea typeface="Helvetica" charset="0"/>
                  <a:cs typeface="Helvetica" charset="0"/>
                </a:rPr>
                <a:t>motor tongue</a:t>
              </a:r>
            </a:p>
          </p:txBody>
        </p:sp>
        <p:sp>
          <p:nvSpPr>
            <p:cNvPr id="38" name="ZoneTexte 60"/>
            <p:cNvSpPr txBox="1">
              <a:spLocks noChangeArrowheads="1"/>
            </p:cNvSpPr>
            <p:nvPr/>
          </p:nvSpPr>
          <p:spPr bwMode="auto">
            <a:xfrm rot="18892319">
              <a:off x="4194694" y="4043051"/>
              <a:ext cx="847122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b="1">
                  <a:latin typeface="Helvetica" charset="0"/>
                  <a:ea typeface="Helvetica" charset="0"/>
                  <a:cs typeface="Helvetica" charset="0"/>
                </a:rPr>
                <a:t>BA40 (PFt)</a:t>
              </a:r>
            </a:p>
          </p:txBody>
        </p:sp>
        <p:sp>
          <p:nvSpPr>
            <p:cNvPr id="39" name="ZoneTexte 62"/>
            <p:cNvSpPr txBox="1">
              <a:spLocks noChangeArrowheads="1"/>
            </p:cNvSpPr>
            <p:nvPr/>
          </p:nvSpPr>
          <p:spPr bwMode="auto">
            <a:xfrm rot="18892319">
              <a:off x="3970084" y="4262920"/>
              <a:ext cx="1588442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b="1">
                  <a:latin typeface="Helvetica" charset="0"/>
                  <a:ea typeface="Helvetica" charset="0"/>
                  <a:cs typeface="Helvetica" charset="0"/>
                </a:rPr>
                <a:t>auditory (BA41, Te1.1)</a:t>
              </a:r>
            </a:p>
          </p:txBody>
        </p:sp>
        <p:sp>
          <p:nvSpPr>
            <p:cNvPr id="40" name="ZoneTexte 63"/>
            <p:cNvSpPr txBox="1">
              <a:spLocks noChangeArrowheads="1"/>
            </p:cNvSpPr>
            <p:nvPr/>
          </p:nvSpPr>
          <p:spPr bwMode="auto">
            <a:xfrm rot="18892319">
              <a:off x="5473446" y="4262919"/>
              <a:ext cx="1588442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b="1">
                  <a:latin typeface="Helvetica" charset="0"/>
                  <a:ea typeface="Helvetica" charset="0"/>
                  <a:cs typeface="Helvetica" charset="0"/>
                </a:rPr>
                <a:t>auditory (BA41, Te1.0)</a:t>
              </a:r>
            </a:p>
          </p:txBody>
        </p:sp>
        <p:sp>
          <p:nvSpPr>
            <p:cNvPr id="41" name="ZoneTexte 64"/>
            <p:cNvSpPr txBox="1">
              <a:spLocks noChangeArrowheads="1"/>
            </p:cNvSpPr>
            <p:nvPr/>
          </p:nvSpPr>
          <p:spPr bwMode="auto">
            <a:xfrm rot="18892319">
              <a:off x="6611684" y="4262920"/>
              <a:ext cx="1588442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b="1">
                  <a:latin typeface="Helvetica" charset="0"/>
                  <a:ea typeface="Helvetica" charset="0"/>
                  <a:cs typeface="Helvetica" charset="0"/>
                </a:rPr>
                <a:t>auditory (BA41, Te1.2)</a:t>
              </a:r>
            </a:p>
          </p:txBody>
        </p:sp>
        <p:sp>
          <p:nvSpPr>
            <p:cNvPr id="42" name="ZoneTexte 65"/>
            <p:cNvSpPr txBox="1">
              <a:spLocks noChangeArrowheads="1"/>
            </p:cNvSpPr>
            <p:nvPr/>
          </p:nvSpPr>
          <p:spPr bwMode="auto">
            <a:xfrm rot="18892319">
              <a:off x="4367641" y="4251807"/>
              <a:ext cx="1568030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b="1">
                  <a:latin typeface="Helvetica" charset="0"/>
                  <a:ea typeface="Helvetica" charset="0"/>
                  <a:cs typeface="Helvetica" charset="0"/>
                </a:rPr>
                <a:t>somatosensory (OP4)</a:t>
              </a:r>
            </a:p>
          </p:txBody>
        </p:sp>
        <p:sp>
          <p:nvSpPr>
            <p:cNvPr id="43" name="ZoneTexte 66"/>
            <p:cNvSpPr txBox="1">
              <a:spLocks noChangeArrowheads="1"/>
            </p:cNvSpPr>
            <p:nvPr/>
          </p:nvSpPr>
          <p:spPr bwMode="auto">
            <a:xfrm rot="18892319">
              <a:off x="5377779" y="4028763"/>
              <a:ext cx="792352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dirty="0" err="1">
                  <a:latin typeface="Helvetica" charset="0"/>
                  <a:ea typeface="Helvetica" charset="0"/>
                  <a:cs typeface="Helvetica" charset="0"/>
                </a:rPr>
                <a:t>motor</a:t>
              </a:r>
              <a:r>
                <a:rPr lang="fr-FR" sz="1400" dirty="0">
                  <a:latin typeface="Helvetica" charset="0"/>
                  <a:ea typeface="Helvetica" charset="0"/>
                  <a:cs typeface="Helvetica" charset="0"/>
                </a:rPr>
                <a:t> foot</a:t>
              </a:r>
            </a:p>
          </p:txBody>
        </p:sp>
        <p:sp>
          <p:nvSpPr>
            <p:cNvPr id="44" name="ZoneTexte 68"/>
            <p:cNvSpPr txBox="1">
              <a:spLocks noChangeArrowheads="1"/>
            </p:cNvSpPr>
            <p:nvPr/>
          </p:nvSpPr>
          <p:spPr bwMode="auto">
            <a:xfrm rot="18892319">
              <a:off x="5576557" y="4095439"/>
              <a:ext cx="991694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>
                  <a:latin typeface="Helvetica" charset="0"/>
                  <a:ea typeface="Helvetica" charset="0"/>
                  <a:cs typeface="Helvetica" charset="0"/>
                </a:rPr>
                <a:t>visual (BA18)</a:t>
              </a:r>
            </a:p>
          </p:txBody>
        </p:sp>
        <p:sp>
          <p:nvSpPr>
            <p:cNvPr id="45" name="ZoneTexte 72"/>
            <p:cNvSpPr txBox="1">
              <a:spLocks noChangeArrowheads="1"/>
            </p:cNvSpPr>
            <p:nvPr/>
          </p:nvSpPr>
          <p:spPr bwMode="auto">
            <a:xfrm rot="18892319">
              <a:off x="5866718" y="4271651"/>
              <a:ext cx="1548022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b="1">
                  <a:latin typeface="Helvetica" charset="0"/>
                  <a:ea typeface="Helvetica" charset="0"/>
                  <a:cs typeface="Helvetica" charset="0"/>
                </a:rPr>
                <a:t>Wernicke’s area (Te3)</a:t>
              </a:r>
            </a:p>
          </p:txBody>
        </p:sp>
        <p:sp>
          <p:nvSpPr>
            <p:cNvPr id="46" name="ZoneTexte 77"/>
            <p:cNvSpPr txBox="1">
              <a:spLocks noChangeArrowheads="1"/>
            </p:cNvSpPr>
            <p:nvPr/>
          </p:nvSpPr>
          <p:spPr bwMode="auto">
            <a:xfrm rot="18892319">
              <a:off x="6347502" y="4225612"/>
              <a:ext cx="1453234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b="1">
                  <a:latin typeface="Helvetica" charset="0"/>
                  <a:ea typeface="Helvetica" charset="0"/>
                  <a:cs typeface="Helvetica" charset="0"/>
                </a:rPr>
                <a:t>Broca’s area (BA44)</a:t>
              </a:r>
            </a:p>
          </p:txBody>
        </p:sp>
        <p:sp>
          <p:nvSpPr>
            <p:cNvPr id="47" name="ZoneTexte 78"/>
            <p:cNvSpPr txBox="1">
              <a:spLocks noChangeArrowheads="1"/>
            </p:cNvSpPr>
            <p:nvPr/>
          </p:nvSpPr>
          <p:spPr bwMode="auto">
            <a:xfrm rot="18892319">
              <a:off x="7095214" y="4226408"/>
              <a:ext cx="1453234" cy="23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400" b="1">
                  <a:latin typeface="Helvetica" charset="0"/>
                  <a:ea typeface="Helvetica" charset="0"/>
                  <a:cs typeface="Helvetica" charset="0"/>
                </a:rPr>
                <a:t>Broca’s area (BA45)</a:t>
              </a:r>
            </a:p>
          </p:txBody>
        </p:sp>
        <p:graphicFrame>
          <p:nvGraphicFramePr>
            <p:cNvPr id="48" name="Graphique 47"/>
            <p:cNvGraphicFramePr/>
            <p:nvPr/>
          </p:nvGraphicFramePr>
          <p:xfrm>
            <a:off x="3074988" y="1916113"/>
            <a:ext cx="5543550" cy="20383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49" name="Grouper 69"/>
            <p:cNvGrpSpPr/>
            <p:nvPr/>
          </p:nvGrpSpPr>
          <p:grpSpPr>
            <a:xfrm>
              <a:off x="2532175" y="2654514"/>
              <a:ext cx="358545" cy="1216333"/>
              <a:chOff x="29986" y="4098021"/>
              <a:chExt cx="358545" cy="1216333"/>
            </a:xfrm>
          </p:grpSpPr>
          <p:cxnSp>
            <p:nvCxnSpPr>
              <p:cNvPr id="50" name="Connecteur droit avec flèche 49"/>
              <p:cNvCxnSpPr/>
              <p:nvPr/>
            </p:nvCxnSpPr>
            <p:spPr>
              <a:xfrm rot="5400000" flipH="1" flipV="1">
                <a:off x="130734" y="4354230"/>
                <a:ext cx="512418" cy="0"/>
              </a:xfrm>
              <a:prstGeom prst="straightConnector1">
                <a:avLst/>
              </a:prstGeom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/>
              <p:cNvCxnSpPr/>
              <p:nvPr/>
            </p:nvCxnSpPr>
            <p:spPr>
              <a:xfrm rot="5400000">
                <a:off x="133078" y="5058901"/>
                <a:ext cx="509318" cy="1588"/>
              </a:xfrm>
              <a:prstGeom prst="straightConnector1">
                <a:avLst/>
              </a:prstGeom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ZoneTexte 51"/>
              <p:cNvSpPr txBox="1"/>
              <p:nvPr/>
            </p:nvSpPr>
            <p:spPr>
              <a:xfrm rot="16200000">
                <a:off x="-368568" y="4591400"/>
                <a:ext cx="107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latin typeface="Helvetica"/>
                    <a:cs typeface="Helvetica"/>
                  </a:rPr>
                  <a:t>right         </a:t>
                </a:r>
                <a:r>
                  <a:rPr lang="fr-FR" sz="1200" dirty="0" err="1" smtClean="0">
                    <a:latin typeface="Helvetica"/>
                    <a:cs typeface="Helvetica"/>
                  </a:rPr>
                  <a:t>left</a:t>
                </a:r>
                <a:endParaRPr lang="fr-FR" sz="12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64" name="Grouper 63"/>
          <p:cNvGrpSpPr>
            <a:grpSpLocks noChangeAspect="1"/>
          </p:cNvGrpSpPr>
          <p:nvPr/>
        </p:nvGrpSpPr>
        <p:grpSpPr>
          <a:xfrm>
            <a:off x="71269" y="1164010"/>
            <a:ext cx="1908750" cy="1440000"/>
            <a:chOff x="184897" y="1680203"/>
            <a:chExt cx="2385939" cy="1800001"/>
          </a:xfrm>
        </p:grpSpPr>
        <p:pic>
          <p:nvPicPr>
            <p:cNvPr id="65" name="Image 62" descr="0_Figure2.tif"/>
            <p:cNvPicPr>
              <a:picLocks noChangeAspect="1"/>
            </p:cNvPicPr>
            <p:nvPr/>
          </p:nvPicPr>
          <p:blipFill>
            <a:blip r:embed="rId4"/>
            <a:srcRect l="4767" t="11258" r="5173" b="20792"/>
            <a:stretch>
              <a:fillRect/>
            </a:stretch>
          </p:blipFill>
          <p:spPr bwMode="auto">
            <a:xfrm>
              <a:off x="184897" y="1680203"/>
              <a:ext cx="2385939" cy="1800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Ellipse 65"/>
            <p:cNvSpPr>
              <a:spLocks noChangeAspect="1"/>
            </p:cNvSpPr>
            <p:nvPr/>
          </p:nvSpPr>
          <p:spPr bwMode="auto">
            <a:xfrm>
              <a:off x="1630314" y="1740342"/>
              <a:ext cx="72754" cy="72753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7" name="Ellipse 66"/>
            <p:cNvSpPr>
              <a:spLocks noChangeAspect="1"/>
            </p:cNvSpPr>
            <p:nvPr/>
          </p:nvSpPr>
          <p:spPr bwMode="auto">
            <a:xfrm>
              <a:off x="1287059" y="2197088"/>
              <a:ext cx="71715" cy="71714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8" name="Ellipse 67"/>
            <p:cNvSpPr>
              <a:spLocks noChangeAspect="1"/>
            </p:cNvSpPr>
            <p:nvPr/>
          </p:nvSpPr>
          <p:spPr bwMode="auto">
            <a:xfrm>
              <a:off x="1187811" y="2384962"/>
              <a:ext cx="72754" cy="72753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9" name="Ellipse 68"/>
            <p:cNvSpPr>
              <a:spLocks noChangeAspect="1"/>
            </p:cNvSpPr>
            <p:nvPr/>
          </p:nvSpPr>
          <p:spPr bwMode="auto">
            <a:xfrm>
              <a:off x="1447661" y="1990491"/>
              <a:ext cx="72754" cy="72753"/>
            </a:xfrm>
            <a:prstGeom prst="ellipse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70" name="ZoneTexte 114"/>
          <p:cNvSpPr txBox="1">
            <a:spLocks noChangeArrowheads="1"/>
          </p:cNvSpPr>
          <p:nvPr/>
        </p:nvSpPr>
        <p:spPr bwMode="auto">
          <a:xfrm>
            <a:off x="662526" y="5442105"/>
            <a:ext cx="92352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latin typeface="Helvetica" charset="0"/>
                <a:ea typeface="Arial" charset="0"/>
                <a:cs typeface="Arial" charset="0"/>
              </a:rPr>
              <a:t>rest</a:t>
            </a:r>
            <a:endParaRPr lang="en-US" sz="1600" dirty="0">
              <a:latin typeface="Helvetica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latin typeface="Helvetica" charset="0"/>
                <a:ea typeface="Arial" charset="0"/>
                <a:cs typeface="Arial" charset="0"/>
              </a:rPr>
              <a:t>movie</a:t>
            </a:r>
            <a:endParaRPr lang="en-US" sz="1600" dirty="0">
              <a:latin typeface="Helvetica" charset="0"/>
              <a:ea typeface="Arial" charset="0"/>
              <a:cs typeface="Arial" charset="0"/>
            </a:endParaRPr>
          </a:p>
        </p:txBody>
      </p:sp>
      <p:sp>
        <p:nvSpPr>
          <p:cNvPr id="71" name="Rectangle 70"/>
          <p:cNvSpPr>
            <a:spLocks noChangeAspect="1"/>
          </p:cNvSpPr>
          <p:nvPr/>
        </p:nvSpPr>
        <p:spPr bwMode="auto">
          <a:xfrm>
            <a:off x="447064" y="5793665"/>
            <a:ext cx="173600" cy="173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fr-FR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Rectangle 71"/>
          <p:cNvSpPr>
            <a:spLocks noChangeAspect="1"/>
          </p:cNvSpPr>
          <p:nvPr/>
        </p:nvSpPr>
        <p:spPr bwMode="auto">
          <a:xfrm>
            <a:off x="447064" y="5554675"/>
            <a:ext cx="173600" cy="1736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fr-FR" dirty="0">
              <a:solidFill>
                <a:srgbClr val="3798AA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Rectangle 87"/>
          <p:cNvSpPr txBox="1">
            <a:spLocks/>
          </p:cNvSpPr>
          <p:nvPr/>
        </p:nvSpPr>
        <p:spPr bwMode="auto">
          <a:xfrm>
            <a:off x="2417457" y="1320203"/>
            <a:ext cx="6501478" cy="72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eaLnBrk="0"/>
            <a:r>
              <a:rPr lang="fr-FR" sz="2400" b="1" dirty="0" smtClean="0">
                <a:latin typeface="Minion Pro"/>
                <a:cs typeface="Minion Pro"/>
              </a:rPr>
              <a:t>Index global de latéralisation </a:t>
            </a:r>
            <a:r>
              <a:rPr lang="fr-FR" dirty="0" smtClean="0">
                <a:latin typeface="Minion Pro"/>
                <a:cs typeface="Minion Pro"/>
              </a:rPr>
              <a:t>(EEG-IRMf combiné)</a:t>
            </a:r>
          </a:p>
        </p:txBody>
      </p:sp>
    </p:spTree>
    <p:extLst>
      <p:ext uri="{BB962C8B-B14F-4D97-AF65-F5344CB8AC3E}">
        <p14:creationId xmlns:p14="http://schemas.microsoft.com/office/powerpoint/2010/main" val="289982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Réseau du traitement de la parole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4867" t="58765" r="18936"/>
          <a:stretch/>
        </p:blipFill>
        <p:spPr>
          <a:xfrm>
            <a:off x="5029411" y="2211986"/>
            <a:ext cx="4114589" cy="256019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4156" t="9513" r="27726" b="53807"/>
          <a:stretch/>
        </p:blipFill>
        <p:spPr>
          <a:xfrm>
            <a:off x="569278" y="2516751"/>
            <a:ext cx="3678400" cy="227733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99581" y="1796488"/>
            <a:ext cx="4339650" cy="415498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800" b="1" dirty="0" smtClean="0">
                <a:solidFill>
                  <a:srgbClr val="000000"/>
                </a:solidFill>
                <a:latin typeface="Minion Pro"/>
                <a:cs typeface="Minion Pro"/>
              </a:rPr>
              <a:t>Modèle </a:t>
            </a:r>
            <a:r>
              <a:rPr lang="fr-FR" sz="1800" b="1" dirty="0" err="1" smtClean="0">
                <a:solidFill>
                  <a:srgbClr val="000000"/>
                </a:solidFill>
                <a:latin typeface="Minion Pro"/>
                <a:cs typeface="Minion Pro"/>
              </a:rPr>
              <a:t>anatomo</a:t>
            </a:r>
            <a:r>
              <a:rPr lang="fr-FR" sz="1800" b="1" dirty="0" smtClean="0">
                <a:solidFill>
                  <a:srgbClr val="000000"/>
                </a:solidFill>
                <a:latin typeface="Minion Pro"/>
                <a:cs typeface="Minion Pro"/>
              </a:rPr>
              <a:t>-fonctionnel à deux voies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538050" y="1796488"/>
            <a:ext cx="3185487" cy="415498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800" b="1" dirty="0" smtClean="0">
                <a:solidFill>
                  <a:srgbClr val="000000"/>
                </a:solidFill>
                <a:latin typeface="Minion Pro"/>
                <a:cs typeface="Minion Pro"/>
              </a:rPr>
              <a:t>Modèle fonctionnel oscillatoire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6412430" y="6249692"/>
            <a:ext cx="2697146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Giraud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PNAS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2010</a:t>
            </a:r>
          </a:p>
        </p:txBody>
      </p:sp>
    </p:spTree>
    <p:extLst>
      <p:ext uri="{BB962C8B-B14F-4D97-AF65-F5344CB8AC3E}">
        <p14:creationId xmlns:p14="http://schemas.microsoft.com/office/powerpoint/2010/main" val="293037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2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9978" y="2548057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exogènes</a:t>
            </a:r>
          </a:p>
        </p:txBody>
      </p:sp>
    </p:spTree>
    <p:extLst>
      <p:ext uri="{BB962C8B-B14F-4D97-AF65-F5344CB8AC3E}">
        <p14:creationId xmlns:p14="http://schemas.microsoft.com/office/powerpoint/2010/main" val="335544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Réseau de la lecture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149" y="1443530"/>
            <a:ext cx="5027701" cy="346738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6928517" y="6010318"/>
            <a:ext cx="2181057" cy="74011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Fiebach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et al.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2002</a:t>
            </a:r>
          </a:p>
          <a:p>
            <a:pPr algn="ctr"/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Jobach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et al.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2003</a:t>
            </a:r>
          </a:p>
          <a:p>
            <a:pPr algn="ctr"/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Lazard </a:t>
            </a:r>
            <a:r>
              <a:rPr lang="fr-FR" sz="1400" i="1" dirty="0" smtClean="0">
                <a:solidFill>
                  <a:schemeClr val="tx1"/>
                </a:solidFill>
                <a:latin typeface="Minion Pro"/>
                <a:cs typeface="Minion Pro"/>
              </a:rPr>
              <a:t>et al.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2013</a:t>
            </a:r>
            <a:endParaRPr lang="fr-FR" sz="1200" i="1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grpSp>
        <p:nvGrpSpPr>
          <p:cNvPr id="6" name="Grouper 5"/>
          <p:cNvGrpSpPr/>
          <p:nvPr/>
        </p:nvGrpSpPr>
        <p:grpSpPr>
          <a:xfrm>
            <a:off x="596122" y="6021658"/>
            <a:ext cx="6128275" cy="369332"/>
            <a:chOff x="1673395" y="5293458"/>
            <a:chExt cx="5718878" cy="369332"/>
          </a:xfrm>
        </p:grpSpPr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1673395" y="5421002"/>
              <a:ext cx="164718" cy="179832"/>
            </a:xfrm>
            <a:prstGeom prst="rect">
              <a:avLst/>
            </a:prstGeom>
            <a:solidFill>
              <a:srgbClr val="D2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1933045" y="5293458"/>
              <a:ext cx="5459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Minion Pro"/>
                  <a:cs typeface="Minion Pro"/>
                </a:rPr>
                <a:t>Route sémantique directe: Sens</a:t>
              </a:r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164445" y="5083584"/>
            <a:ext cx="301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/>
                </a:solidFill>
                <a:latin typeface="Minion Pro"/>
                <a:cs typeface="Minion Pro"/>
              </a:rPr>
              <a:t>Dissociation Dorso-ventrale :</a:t>
            </a:r>
          </a:p>
        </p:txBody>
      </p:sp>
      <p:grpSp>
        <p:nvGrpSpPr>
          <p:cNvPr id="10" name="Grouper 9"/>
          <p:cNvGrpSpPr/>
          <p:nvPr/>
        </p:nvGrpSpPr>
        <p:grpSpPr>
          <a:xfrm>
            <a:off x="596122" y="5540937"/>
            <a:ext cx="7171528" cy="369332"/>
            <a:chOff x="1673395" y="5956318"/>
            <a:chExt cx="7171528" cy="369332"/>
          </a:xfrm>
        </p:grpSpPr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1673395" y="6069860"/>
              <a:ext cx="164718" cy="179832"/>
            </a:xfrm>
            <a:prstGeom prst="rect">
              <a:avLst/>
            </a:prstGeom>
            <a:solidFill>
              <a:srgbClr val="95A4C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955624" y="5956318"/>
              <a:ext cx="6889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Minion Pro"/>
                  <a:cs typeface="Minion Pro"/>
                </a:rPr>
                <a:t>Route </a:t>
              </a:r>
              <a:r>
                <a:rPr lang="fr-FR" dirty="0">
                  <a:latin typeface="Minion Pro"/>
                  <a:cs typeface="Minion Pro"/>
                </a:rPr>
                <a:t>phonologique indirecte: Prononciation | graphème -&gt; phonème</a:t>
              </a:r>
              <a:endParaRPr lang="fr-FR" dirty="0" smtClean="0">
                <a:latin typeface="Minion Pro"/>
                <a:cs typeface="Minion Pro"/>
              </a:endParaRP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6107193" y="4910910"/>
            <a:ext cx="2699713" cy="369332"/>
            <a:chOff x="741669" y="4503726"/>
            <a:chExt cx="2699713" cy="369332"/>
          </a:xfrm>
        </p:grpSpPr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741669" y="4610105"/>
              <a:ext cx="164718" cy="179832"/>
            </a:xfrm>
            <a:prstGeom prst="rect">
              <a:avLst/>
            </a:prstGeom>
            <a:solidFill>
              <a:srgbClr val="FFD79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80479" y="4503726"/>
              <a:ext cx="2460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Minion Pro"/>
                  <a:cs typeface="Minion Pro"/>
                </a:rPr>
                <a:t>Aire sensorielle primaire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014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test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23087" r="26812" b="51018"/>
          <a:stretch/>
        </p:blipFill>
        <p:spPr>
          <a:xfrm>
            <a:off x="1269926" y="4218257"/>
            <a:ext cx="2901424" cy="2160000"/>
          </a:xfrm>
          <a:prstGeom prst="rect">
            <a:avLst/>
          </a:prstGeom>
        </p:spPr>
      </p:pic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  <a:latin typeface="Minion Pro"/>
                <a:cs typeface="Minion Pro"/>
              </a:rPr>
              <a:t>Rôle du système moteur</a:t>
            </a:r>
          </a:p>
          <a:p>
            <a:pPr algn="ctr"/>
            <a:r>
              <a:rPr lang="fr-FR" sz="3200" dirty="0">
                <a:solidFill>
                  <a:schemeClr val="tx1"/>
                </a:solidFill>
                <a:latin typeface="Minion Pro"/>
                <a:cs typeface="Minion Pro"/>
              </a:rPr>
              <a:t>dans la perception </a:t>
            </a:r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auditive</a:t>
            </a:r>
            <a:endParaRPr lang="fr-FR" sz="3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Wyart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Nature Communications.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15495" y="3185281"/>
            <a:ext cx="8193613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L’ attention à une résolution temporelle limitée</a:t>
            </a:r>
          </a:p>
        </p:txBody>
      </p:sp>
      <p:pic>
        <p:nvPicPr>
          <p:cNvPr id="9" name="Image 8" descr="test.a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8" t="34547" r="47744" b="38130"/>
          <a:stretch/>
        </p:blipFill>
        <p:spPr>
          <a:xfrm>
            <a:off x="4821259" y="4036821"/>
            <a:ext cx="2766443" cy="2160000"/>
          </a:xfrm>
          <a:prstGeom prst="rect">
            <a:avLst/>
          </a:prstGeom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315495" y="3587334"/>
            <a:ext cx="8193613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L’ activité motrice améliore la ségrégation </a:t>
            </a:r>
            <a:r>
              <a:rPr lang="fr-FR" sz="1800" dirty="0" err="1" smtClean="0">
                <a:solidFill>
                  <a:srgbClr val="000000"/>
                </a:solidFill>
                <a:latin typeface="Minion Pro"/>
                <a:cs typeface="Minion Pro"/>
              </a:rPr>
              <a:t>cible|distracteur</a:t>
            </a:r>
            <a:endParaRPr lang="fr-FR" sz="1800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grpSp>
        <p:nvGrpSpPr>
          <p:cNvPr id="14" name="Grouper 13"/>
          <p:cNvGrpSpPr>
            <a:grpSpLocks noChangeAspect="1"/>
          </p:cNvGrpSpPr>
          <p:nvPr/>
        </p:nvGrpSpPr>
        <p:grpSpPr>
          <a:xfrm>
            <a:off x="628105" y="373515"/>
            <a:ext cx="7585432" cy="2935895"/>
            <a:chOff x="-1580" y="1425569"/>
            <a:chExt cx="9150344" cy="3541585"/>
          </a:xfrm>
        </p:grpSpPr>
        <p:pic>
          <p:nvPicPr>
            <p:cNvPr id="15" name="Image 14" descr="dd.ai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-1580" y="1425569"/>
              <a:ext cx="9144000" cy="3541585"/>
            </a:xfrm>
            <a:prstGeom prst="rect">
              <a:avLst/>
            </a:prstGeom>
          </p:spPr>
        </p:pic>
        <p:pic>
          <p:nvPicPr>
            <p:cNvPr id="16" name="Image 15" descr="dd.ai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4764" y="1425569"/>
              <a:ext cx="9144000" cy="3541585"/>
            </a:xfrm>
            <a:prstGeom prst="rect">
              <a:avLst/>
            </a:prstGeom>
          </p:spPr>
        </p:pic>
        <p:pic>
          <p:nvPicPr>
            <p:cNvPr id="17" name="Image 16" descr="dd.ai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4764" y="1425570"/>
              <a:ext cx="9144000" cy="3541584"/>
            </a:xfrm>
            <a:prstGeom prst="rect">
              <a:avLst/>
            </a:prstGeom>
          </p:spPr>
        </p:pic>
        <p:pic>
          <p:nvPicPr>
            <p:cNvPr id="18" name="Image 17" descr="dd.ai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90"/>
            <a:stretch/>
          </p:blipFill>
          <p:spPr>
            <a:xfrm>
              <a:off x="-1580" y="1425570"/>
              <a:ext cx="9144000" cy="3541584"/>
            </a:xfrm>
            <a:prstGeom prst="rect">
              <a:avLst/>
            </a:prstGeom>
          </p:spPr>
        </p:pic>
        <p:pic>
          <p:nvPicPr>
            <p:cNvPr id="19" name="Image 18" descr="test.ai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3" t="33918" r="14813" b="29468"/>
            <a:stretch/>
          </p:blipFill>
          <p:spPr>
            <a:xfrm>
              <a:off x="1188131" y="1997106"/>
              <a:ext cx="7176673" cy="2772000"/>
            </a:xfrm>
            <a:prstGeom prst="rect">
              <a:avLst/>
            </a:prstGeom>
          </p:spPr>
        </p:pic>
        <p:sp>
          <p:nvSpPr>
            <p:cNvPr id="20" name="ZoneTexte 19"/>
            <p:cNvSpPr txBox="1"/>
            <p:nvPr/>
          </p:nvSpPr>
          <p:spPr>
            <a:xfrm>
              <a:off x="8246473" y="249026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inion Pro"/>
                  <a:cs typeface="Minion Pro"/>
                </a:rPr>
                <a:t>1.5Hz</a:t>
              </a:r>
              <a:endParaRPr lang="en-US" sz="1400" dirty="0">
                <a:latin typeface="Minion Pro"/>
                <a:cs typeface="Minion Pro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8277660" y="3209990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inion Pro"/>
                  <a:cs typeface="Minion Pro"/>
                </a:rPr>
                <a:t>3</a:t>
              </a:r>
              <a:r>
                <a:rPr lang="en-US" sz="1400" dirty="0">
                  <a:latin typeface="Minion Pro"/>
                  <a:cs typeface="Minion Pro"/>
                </a:rPr>
                <a:t>H</a:t>
              </a:r>
              <a:r>
                <a:rPr lang="en-US" sz="1400" dirty="0" smtClean="0">
                  <a:latin typeface="Minion Pro"/>
                  <a:cs typeface="Minion Pro"/>
                </a:rPr>
                <a:t>z</a:t>
              </a:r>
              <a:endParaRPr lang="en-US" sz="1400" dirty="0">
                <a:latin typeface="Minion Pro"/>
                <a:cs typeface="Minion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54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Substrat neurophysiologique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des prédictions temporelles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18864" y="4887237"/>
            <a:ext cx="8193613" cy="119109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Les prédiction temporelles :</a:t>
            </a:r>
          </a:p>
          <a:p>
            <a:pPr marL="800100" lvl="1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Réduisent l’amplitude de la réponse auditive M100</a:t>
            </a:r>
          </a:p>
          <a:p>
            <a:pPr marL="800100" lvl="1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Améliorent la représentation du stimulus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Baillet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en préparation</a:t>
            </a:r>
            <a:endParaRPr lang="fr-FR" sz="1200" dirty="0" smtClean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18864" y="1603016"/>
            <a:ext cx="2377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charset="2"/>
              <a:buChar char="§"/>
            </a:pPr>
            <a:r>
              <a:rPr lang="fr-FR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Cortex auditif gauche</a:t>
            </a:r>
            <a:endParaRPr lang="fr-FR" sz="16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4" name="Grouper 3"/>
          <p:cNvGrpSpPr/>
          <p:nvPr/>
        </p:nvGrpSpPr>
        <p:grpSpPr>
          <a:xfrm>
            <a:off x="1439393" y="2210174"/>
            <a:ext cx="2977753" cy="2483248"/>
            <a:chOff x="1439393" y="2210174"/>
            <a:chExt cx="2977753" cy="2483248"/>
          </a:xfrm>
        </p:grpSpPr>
        <p:pic>
          <p:nvPicPr>
            <p:cNvPr id="14" name="Image 13" descr="Pe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41" t="5577" r="27615" b="54476"/>
            <a:stretch/>
          </p:blipFill>
          <p:spPr>
            <a:xfrm>
              <a:off x="1439393" y="2485557"/>
              <a:ext cx="2977753" cy="2013263"/>
            </a:xfrm>
            <a:prstGeom prst="rect">
              <a:avLst/>
            </a:prstGeom>
          </p:spPr>
        </p:pic>
        <p:sp>
          <p:nvSpPr>
            <p:cNvPr id="3" name="ZoneTexte 2"/>
            <p:cNvSpPr txBox="1"/>
            <p:nvPr/>
          </p:nvSpPr>
          <p:spPr>
            <a:xfrm>
              <a:off x="2663829" y="4447201"/>
              <a:ext cx="8543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smtClean="0">
                  <a:latin typeface="Helvetica"/>
                  <a:cs typeface="Helvetica"/>
                </a:rPr>
                <a:t>Temps (ms)</a:t>
              </a:r>
              <a:endParaRPr lang="fr-FR" sz="1000" dirty="0">
                <a:latin typeface="Helvetica"/>
                <a:cs typeface="Helvetica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103894" y="2210174"/>
              <a:ext cx="1786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Réponse évoquée</a:t>
              </a:r>
              <a:endParaRPr lang="fr-FR" dirty="0">
                <a:solidFill>
                  <a:schemeClr val="tx2"/>
                </a:solidFill>
                <a:latin typeface="Minion Pro"/>
                <a:cs typeface="Minion Pro"/>
              </a:endParaRPr>
            </a:p>
          </p:txBody>
        </p:sp>
      </p:grpSp>
      <p:grpSp>
        <p:nvGrpSpPr>
          <p:cNvPr id="5" name="Grouper 4"/>
          <p:cNvGrpSpPr/>
          <p:nvPr/>
        </p:nvGrpSpPr>
        <p:grpSpPr>
          <a:xfrm>
            <a:off x="4832267" y="2210472"/>
            <a:ext cx="3207653" cy="2478919"/>
            <a:chOff x="4832267" y="2210472"/>
            <a:chExt cx="3207653" cy="2478919"/>
          </a:xfrm>
        </p:grpSpPr>
        <p:pic>
          <p:nvPicPr>
            <p:cNvPr id="15" name="Image 14" descr="Pe.ep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5" t="5577" r="25940" b="54476"/>
            <a:stretch/>
          </p:blipFill>
          <p:spPr>
            <a:xfrm>
              <a:off x="4832267" y="2485557"/>
              <a:ext cx="3207653" cy="2013263"/>
            </a:xfrm>
            <a:prstGeom prst="rect">
              <a:avLst/>
            </a:prstGeom>
          </p:spPr>
        </p:pic>
        <p:sp>
          <p:nvSpPr>
            <p:cNvPr id="16" name="ZoneTexte 15"/>
            <p:cNvSpPr txBox="1"/>
            <p:nvPr/>
          </p:nvSpPr>
          <p:spPr>
            <a:xfrm>
              <a:off x="6171825" y="4443170"/>
              <a:ext cx="8543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smtClean="0">
                  <a:latin typeface="Helvetica"/>
                  <a:cs typeface="Helvetica"/>
                </a:rPr>
                <a:t>Temps (ms)</a:t>
              </a:r>
              <a:endParaRPr lang="fr-FR" sz="1000" dirty="0">
                <a:latin typeface="Helvetica"/>
                <a:cs typeface="Helvetica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995539" y="221047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tx2"/>
                  </a:solidFill>
                  <a:latin typeface="Minion Pro"/>
                  <a:cs typeface="Minion Pro"/>
                </a:rPr>
                <a:t>Régression</a:t>
              </a:r>
              <a:endParaRPr lang="fr-FR" dirty="0">
                <a:solidFill>
                  <a:schemeClr val="tx2"/>
                </a:solidFill>
                <a:latin typeface="Minion Pro"/>
                <a:cs typeface="Minion Pro"/>
              </a:endParaRPr>
            </a:p>
          </p:txBody>
        </p:sp>
      </p:grpSp>
      <p:grpSp>
        <p:nvGrpSpPr>
          <p:cNvPr id="8" name="Grouper 7"/>
          <p:cNvGrpSpPr/>
          <p:nvPr/>
        </p:nvGrpSpPr>
        <p:grpSpPr>
          <a:xfrm>
            <a:off x="7954787" y="1941570"/>
            <a:ext cx="1156213" cy="523220"/>
            <a:chOff x="7954787" y="1941570"/>
            <a:chExt cx="1156213" cy="52322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7954787" y="2044886"/>
              <a:ext cx="131744" cy="1438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7956096" y="2244570"/>
              <a:ext cx="131744" cy="1438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8105597" y="1941570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latin typeface="Minion Pro"/>
                  <a:cs typeface="Minion Pro"/>
                </a:rPr>
                <a:t>Cible</a:t>
              </a:r>
            </a:p>
            <a:p>
              <a:pPr>
                <a:spcAft>
                  <a:spcPts val="600"/>
                </a:spcAft>
              </a:pPr>
              <a:r>
                <a:rPr lang="fr-FR" sz="1400" dirty="0" err="1" smtClean="0">
                  <a:latin typeface="Minion Pro"/>
                  <a:cs typeface="Minion Pro"/>
                </a:rPr>
                <a:t>Distracteur</a:t>
              </a:r>
              <a:endParaRPr lang="fr-FR" sz="1400" dirty="0">
                <a:latin typeface="Minion Pro"/>
                <a:cs typeface="Minion Pro"/>
              </a:endParaRPr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411575" y="2842486"/>
            <a:ext cx="32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*</a:t>
            </a:r>
            <a:endParaRPr lang="fr-FR" sz="2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5900998" y="2579804"/>
            <a:ext cx="32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*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355310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Substrat neurophysiologique</a:t>
            </a:r>
          </a:p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des prédictions temporelles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773124" y="710665"/>
            <a:ext cx="137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i="1" dirty="0" smtClean="0">
                <a:solidFill>
                  <a:schemeClr val="accent1">
                    <a:lumMod val="50000"/>
                  </a:schemeClr>
                </a:solidFill>
              </a:rPr>
              <a:t>Post-doctorat</a:t>
            </a:r>
            <a:endParaRPr lang="fr-FR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Image 5" descr="11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1" y="2577606"/>
            <a:ext cx="4340729" cy="3240000"/>
          </a:xfrm>
          <a:prstGeom prst="rect">
            <a:avLst/>
          </a:prstGeom>
        </p:spPr>
      </p:pic>
      <p:pic>
        <p:nvPicPr>
          <p:cNvPr id="7" name="Image 6" descr="22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241" y="2577606"/>
            <a:ext cx="4340729" cy="3240000"/>
          </a:xfrm>
          <a:prstGeom prst="rect">
            <a:avLst/>
          </a:prstGeom>
        </p:spPr>
      </p:pic>
      <p:pic>
        <p:nvPicPr>
          <p:cNvPr id="9" name="Image 8" descr="3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70" y="2577606"/>
            <a:ext cx="1080000" cy="806132"/>
          </a:xfrm>
          <a:prstGeom prst="rect">
            <a:avLst/>
          </a:prstGeom>
        </p:spPr>
      </p:pic>
      <p:pic>
        <p:nvPicPr>
          <p:cNvPr id="10" name="Image 9" descr="_3D_Group_analysis_PlvB@_@Ctar-dis_listen__hq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30" y="2577606"/>
            <a:ext cx="1080000" cy="806131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16725" y="1694813"/>
            <a:ext cx="8193613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La qualité des prédictions temporelles influence les performances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6436094" y="6249692"/>
            <a:ext cx="2673481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Schroeder &amp; Baillet</a:t>
            </a:r>
            <a:endParaRPr lang="fr-FR" sz="1400" i="1" dirty="0" smtClean="0">
              <a:solidFill>
                <a:schemeClr val="tx1"/>
              </a:solidFill>
              <a:latin typeface="Minion Pro"/>
              <a:cs typeface="Minion Pro"/>
            </a:endParaRPr>
          </a:p>
          <a:p>
            <a:pPr algn="ctr"/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en préparation</a:t>
            </a:r>
            <a:endParaRPr lang="fr-FR" sz="1200" dirty="0" smtClean="0">
              <a:solidFill>
                <a:schemeClr val="tx1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383664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 dirty="0">
                <a:solidFill>
                  <a:srgbClr val="000000"/>
                </a:solidFill>
                <a:latin typeface="Minion Pro"/>
                <a:cs typeface="Minion Pro"/>
              </a:rPr>
              <a:t>P</a:t>
            </a: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rédictions </a:t>
            </a:r>
            <a:r>
              <a:rPr lang="fr-FR" sz="2800" dirty="0">
                <a:solidFill>
                  <a:srgbClr val="000000"/>
                </a:solidFill>
                <a:latin typeface="Minion Pro"/>
                <a:cs typeface="Minion Pro"/>
              </a:rPr>
              <a:t>sensorielles </a:t>
            </a: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multidimensionnelles</a:t>
            </a:r>
          </a:p>
          <a:p>
            <a:pPr algn="ctr">
              <a:lnSpc>
                <a:spcPct val="120000"/>
              </a:lnSpc>
            </a:pPr>
            <a:endParaRPr lang="fr-FR" sz="2000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429094" y="710665"/>
            <a:ext cx="2714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Valentin Wyart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0" name="Grouper 29"/>
          <p:cNvGrpSpPr/>
          <p:nvPr/>
        </p:nvGrpSpPr>
        <p:grpSpPr>
          <a:xfrm>
            <a:off x="3082818" y="2951930"/>
            <a:ext cx="3049108" cy="2712734"/>
            <a:chOff x="640570" y="2690392"/>
            <a:chExt cx="3049108" cy="27127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295" y="3063831"/>
              <a:ext cx="2826383" cy="2160000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1499109" y="5126127"/>
              <a:ext cx="920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latin typeface="Minion Pro"/>
                  <a:cs typeface="Minion Pro"/>
                </a:rPr>
                <a:t>Temps (sec)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205836" y="4044189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latin typeface="Minion Pro"/>
                  <a:cs typeface="Minion Pro"/>
                </a:rPr>
                <a:t>Fréquence (Hz)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1421476" y="2690392"/>
              <a:ext cx="1415772" cy="343684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fr-FR" sz="1400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correct-incorrect</a:t>
              </a:r>
            </a:p>
          </p:txBody>
        </p:sp>
      </p:grpSp>
      <p:grpSp>
        <p:nvGrpSpPr>
          <p:cNvPr id="37" name="Grouper 36"/>
          <p:cNvGrpSpPr/>
          <p:nvPr/>
        </p:nvGrpSpPr>
        <p:grpSpPr>
          <a:xfrm>
            <a:off x="3504651" y="1461088"/>
            <a:ext cx="2133918" cy="1368302"/>
            <a:chOff x="644558" y="1271708"/>
            <a:chExt cx="2133918" cy="1368302"/>
          </a:xfrm>
        </p:grpSpPr>
        <p:sp>
          <p:nvSpPr>
            <p:cNvPr id="34" name="ZoneTexte 33"/>
            <p:cNvSpPr txBox="1"/>
            <p:nvPr/>
          </p:nvSpPr>
          <p:spPr>
            <a:xfrm>
              <a:off x="644558" y="1271708"/>
              <a:ext cx="2133918" cy="415498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fr-FR" b="1" dirty="0" smtClean="0">
                  <a:solidFill>
                    <a:srgbClr val="000000"/>
                  </a:solidFill>
                  <a:latin typeface="Minion Pro"/>
                  <a:cs typeface="Minion Pro"/>
                </a:rPr>
                <a:t>Estimation de durée</a:t>
              </a:r>
            </a:p>
          </p:txBody>
        </p:sp>
        <p:grpSp>
          <p:nvGrpSpPr>
            <p:cNvPr id="36" name="Grouper 35"/>
            <p:cNvGrpSpPr/>
            <p:nvPr/>
          </p:nvGrpSpPr>
          <p:grpSpPr>
            <a:xfrm>
              <a:off x="862139" y="1664926"/>
              <a:ext cx="1554286" cy="975084"/>
              <a:chOff x="862139" y="1664926"/>
              <a:chExt cx="1554286" cy="975084"/>
            </a:xfrm>
          </p:grpSpPr>
          <p:pic>
            <p:nvPicPr>
              <p:cNvPr id="33" name="Imag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139" y="1920010"/>
                <a:ext cx="1554286" cy="720000"/>
              </a:xfrm>
              <a:prstGeom prst="rect">
                <a:avLst/>
              </a:prstGeom>
            </p:spPr>
          </p:pic>
          <p:sp>
            <p:nvSpPr>
              <p:cNvPr id="35" name="ZoneTexte 34"/>
              <p:cNvSpPr txBox="1"/>
              <p:nvPr/>
            </p:nvSpPr>
            <p:spPr>
              <a:xfrm>
                <a:off x="1877567" y="1664926"/>
                <a:ext cx="527375" cy="30777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fr-FR" sz="1200" b="1" dirty="0" smtClean="0">
                    <a:solidFill>
                      <a:srgbClr val="1F497D"/>
                    </a:solidFill>
                    <a:latin typeface="Minion Pro"/>
                    <a:cs typeface="Minion Pro"/>
                  </a:rPr>
                  <a:t>Cible</a:t>
                </a:r>
              </a:p>
            </p:txBody>
          </p:sp>
        </p:grpSp>
      </p:grpSp>
      <p:sp>
        <p:nvSpPr>
          <p:cNvPr id="38" name="Rectangle à coins arrondis 37"/>
          <p:cNvSpPr/>
          <p:nvPr/>
        </p:nvSpPr>
        <p:spPr>
          <a:xfrm>
            <a:off x="7359425" y="6249692"/>
            <a:ext cx="1750150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Arnal </a:t>
            </a:r>
            <a:r>
              <a:rPr lang="fr-FR" sz="1400" i="1" dirty="0">
                <a:solidFill>
                  <a:schemeClr val="tx1"/>
                </a:solidFill>
                <a:latin typeface="Minion Pro"/>
                <a:cs typeface="Minion Pro"/>
              </a:rPr>
              <a:t>et al.</a:t>
            </a:r>
          </a:p>
          <a:p>
            <a:pPr algn="ctr"/>
            <a:r>
              <a:rPr lang="fr-FR" sz="1200" i="1" dirty="0" err="1">
                <a:solidFill>
                  <a:schemeClr val="tx1"/>
                </a:solidFill>
                <a:latin typeface="Minion Pro"/>
                <a:cs typeface="Minion Pro"/>
              </a:rPr>
              <a:t>Cerebral</a:t>
            </a:r>
            <a:r>
              <a:rPr lang="fr-FR" sz="1200" i="1" dirty="0">
                <a:solidFill>
                  <a:schemeClr val="tx1"/>
                </a:solidFill>
                <a:latin typeface="Minion Pro"/>
                <a:cs typeface="Minion Pro"/>
              </a:rPr>
              <a:t>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Cortex</a:t>
            </a:r>
            <a:r>
              <a:rPr lang="fr-FR" sz="1200" i="1" dirty="0">
                <a:solidFill>
                  <a:schemeClr val="tx1"/>
                </a:solidFill>
                <a:latin typeface="Minion Pro"/>
                <a:cs typeface="Minion Pro"/>
              </a:rPr>
              <a:t>, 2014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380981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Attention </a:t>
            </a:r>
            <a:r>
              <a:rPr lang="fr-FR" sz="2800" dirty="0">
                <a:solidFill>
                  <a:srgbClr val="000000"/>
                </a:solidFill>
                <a:latin typeface="Minion Pro"/>
                <a:cs typeface="Minion Pro"/>
              </a:rPr>
              <a:t>&amp;</a:t>
            </a: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 Prédictions</a:t>
            </a:r>
          </a:p>
          <a:p>
            <a:pPr algn="ctr">
              <a:lnSpc>
                <a:spcPct val="120000"/>
              </a:lnSpc>
            </a:pPr>
            <a:endParaRPr lang="fr-FR" sz="2000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561669" y="710665"/>
            <a:ext cx="3582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Collaborateur: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Christopher </a:t>
            </a:r>
            <a:r>
              <a:rPr lang="fr-FR" sz="1600" dirty="0" err="1" smtClean="0">
                <a:solidFill>
                  <a:schemeClr val="accent1">
                    <a:lumMod val="50000"/>
                  </a:schemeClr>
                </a:solidFill>
              </a:rPr>
              <a:t>Summerfield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315496" y="1403057"/>
            <a:ext cx="5589638" cy="4154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Prédiction établie sur deux dimensions perceptuelles</a:t>
            </a: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315495" y="5148648"/>
            <a:ext cx="8411943" cy="119109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Est-ce que l’ organisation hiérarchique des prédictions sensorielles dépend de :</a:t>
            </a:r>
          </a:p>
          <a:p>
            <a:pPr marL="800100" lvl="1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La structure neuro-anatomique du système sensoriel 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(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rétinotopie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rgbClr val="000000"/>
                </a:solidFill>
                <a:latin typeface="Minion Pro"/>
                <a:cs typeface="Minion Pro"/>
              </a:rPr>
              <a:t>tonotopie</a:t>
            </a:r>
            <a:r>
              <a:rPr lang="fr-FR" sz="1400" dirty="0" smtClean="0">
                <a:solidFill>
                  <a:srgbClr val="000000"/>
                </a:solidFill>
                <a:latin typeface="Minion Pro"/>
                <a:cs typeface="Minion Pro"/>
              </a:rPr>
              <a:t>)</a:t>
            </a:r>
          </a:p>
          <a:p>
            <a:pPr marL="800100" lvl="1" indent="-342900" algn="just">
              <a:lnSpc>
                <a:spcPct val="120000"/>
              </a:lnSpc>
              <a:buFont typeface="Wingdings" charset="2"/>
              <a:buChar char="§"/>
            </a:pPr>
            <a:r>
              <a:rPr lang="fr-FR" sz="1800" dirty="0" smtClean="0">
                <a:solidFill>
                  <a:srgbClr val="000000"/>
                </a:solidFill>
                <a:latin typeface="Minion Pro"/>
                <a:cs typeface="Minion Pro"/>
              </a:rPr>
              <a:t>Du focus attentionnel, de la tâche effectuée</a:t>
            </a:r>
          </a:p>
        </p:txBody>
      </p:sp>
      <p:grpSp>
        <p:nvGrpSpPr>
          <p:cNvPr id="24" name="Grouper 23"/>
          <p:cNvGrpSpPr/>
          <p:nvPr/>
        </p:nvGrpSpPr>
        <p:grpSpPr>
          <a:xfrm>
            <a:off x="2314635" y="1861979"/>
            <a:ext cx="4572857" cy="3122771"/>
            <a:chOff x="2314635" y="1861979"/>
            <a:chExt cx="4572857" cy="3122771"/>
          </a:xfrm>
        </p:grpSpPr>
        <p:grpSp>
          <p:nvGrpSpPr>
            <p:cNvPr id="5" name="Grouper 4"/>
            <p:cNvGrpSpPr>
              <a:grpSpLocks noChangeAspect="1"/>
            </p:cNvGrpSpPr>
            <p:nvPr/>
          </p:nvGrpSpPr>
          <p:grpSpPr>
            <a:xfrm>
              <a:off x="2314635" y="2363257"/>
              <a:ext cx="1905769" cy="2160000"/>
              <a:chOff x="130399" y="1380189"/>
              <a:chExt cx="3921826" cy="4445000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399" y="1380189"/>
                <a:ext cx="3898900" cy="444500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2161367" y="1380189"/>
                <a:ext cx="1890858" cy="12468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" name="Rectangle à coins arrondis 9"/>
            <p:cNvSpPr/>
            <p:nvPr/>
          </p:nvSpPr>
          <p:spPr>
            <a:xfrm>
              <a:off x="5036731" y="1861979"/>
              <a:ext cx="1789737" cy="495944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u="sng" dirty="0" smtClean="0">
                  <a:solidFill>
                    <a:schemeClr val="tx1"/>
                  </a:solidFill>
                  <a:latin typeface="Minion Pro"/>
                  <a:cs typeface="Minion Pro"/>
                </a:rPr>
                <a:t>Morillon</a:t>
              </a:r>
              <a:r>
                <a:rPr lang="fr-FR" sz="1200" dirty="0" smtClean="0">
                  <a:solidFill>
                    <a:schemeClr val="tx1"/>
                  </a:solidFill>
                  <a:latin typeface="Minion Pro"/>
                  <a:cs typeface="Minion Pro"/>
                </a:rPr>
                <a:t>… &amp; Wyart</a:t>
              </a:r>
              <a:endParaRPr lang="fr-FR" sz="1200" i="1" dirty="0" smtClean="0">
                <a:solidFill>
                  <a:schemeClr val="tx1"/>
                </a:solidFill>
                <a:latin typeface="Minion Pro"/>
                <a:cs typeface="Minion Pro"/>
              </a:endParaRPr>
            </a:p>
            <a:p>
              <a:pPr algn="ctr"/>
              <a:r>
                <a:rPr lang="fr-FR" sz="1000" i="1" dirty="0" smtClean="0">
                  <a:solidFill>
                    <a:schemeClr val="tx1"/>
                  </a:solidFill>
                  <a:latin typeface="Minion Pro"/>
                  <a:cs typeface="Minion Pro"/>
                </a:rPr>
                <a:t>en revue</a:t>
              </a:r>
              <a:endParaRPr lang="fr-FR" sz="1000" dirty="0" smtClean="0">
                <a:solidFill>
                  <a:schemeClr val="tx1"/>
                </a:solidFill>
                <a:latin typeface="Minion Pro"/>
                <a:cs typeface="Minion Pro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572640" y="1861979"/>
              <a:ext cx="1798459" cy="495944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Minion Pro"/>
                  <a:cs typeface="Minion Pro"/>
                </a:rPr>
                <a:t>Rohenkohl… &amp; Nobre</a:t>
              </a:r>
              <a:endParaRPr lang="fr-FR" sz="1200" i="1" dirty="0" smtClean="0">
                <a:solidFill>
                  <a:schemeClr val="tx1"/>
                </a:solidFill>
                <a:latin typeface="Minion Pro"/>
                <a:cs typeface="Minion Pro"/>
              </a:endParaRPr>
            </a:p>
            <a:p>
              <a:pPr algn="ctr"/>
              <a:r>
                <a:rPr lang="fr-FR" sz="1000" i="1" dirty="0" smtClean="0">
                  <a:solidFill>
                    <a:schemeClr val="tx1"/>
                  </a:solidFill>
                  <a:latin typeface="Minion Pro"/>
                  <a:cs typeface="Minion Pro"/>
                </a:rPr>
                <a:t>Journal of Vision, 2014</a:t>
              </a:r>
              <a:endParaRPr lang="fr-FR" sz="1000" dirty="0" smtClean="0">
                <a:solidFill>
                  <a:schemeClr val="tx1"/>
                </a:solidFill>
                <a:latin typeface="Minion Pro"/>
                <a:cs typeface="Minion Pro"/>
              </a:endParaRPr>
            </a:p>
          </p:txBody>
        </p:sp>
        <p:pic>
          <p:nvPicPr>
            <p:cNvPr id="9" name="Image 8" descr="test.ai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7" t="55578" r="57082" b="16572"/>
            <a:stretch/>
          </p:blipFill>
          <p:spPr>
            <a:xfrm>
              <a:off x="4555635" y="2810584"/>
              <a:ext cx="2331857" cy="1799522"/>
            </a:xfrm>
            <a:prstGeom prst="rect">
              <a:avLst/>
            </a:prstGeom>
          </p:spPr>
        </p:pic>
        <p:grpSp>
          <p:nvGrpSpPr>
            <p:cNvPr id="14" name="Grouper 13"/>
            <p:cNvGrpSpPr/>
            <p:nvPr/>
          </p:nvGrpSpPr>
          <p:grpSpPr>
            <a:xfrm>
              <a:off x="4087536" y="2409758"/>
              <a:ext cx="1286479" cy="523220"/>
              <a:chOff x="7954787" y="1941570"/>
              <a:chExt cx="1286479" cy="523220"/>
            </a:xfrm>
          </p:grpSpPr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7954787" y="2044886"/>
                <a:ext cx="131744" cy="14383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7956096" y="2244570"/>
                <a:ext cx="131744" cy="14383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8105597" y="1941570"/>
                <a:ext cx="1135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latin typeface="Minion Pro"/>
                    <a:cs typeface="Minion Pro"/>
                  </a:rPr>
                  <a:t>Temporelle+</a:t>
                </a:r>
              </a:p>
              <a:p>
                <a:pPr>
                  <a:spcAft>
                    <a:spcPts val="600"/>
                  </a:spcAft>
                </a:pPr>
                <a:r>
                  <a:rPr lang="fr-FR" sz="1400" dirty="0" smtClean="0">
                    <a:latin typeface="Minion Pro"/>
                    <a:cs typeface="Minion Pro"/>
                  </a:rPr>
                  <a:t>Temporelle-</a:t>
                </a:r>
                <a:endParaRPr lang="fr-FR" sz="1400" dirty="0">
                  <a:latin typeface="Minion Pro"/>
                  <a:cs typeface="Minion Pro"/>
                </a:endParaRPr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2658940" y="4453715"/>
              <a:ext cx="1428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>
                  <a:latin typeface="Minion Pro"/>
                  <a:cs typeface="Minion Pro"/>
                </a:rPr>
                <a:t>Spatiale+   Spatiale-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79618" y="4447265"/>
              <a:ext cx="17333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>
                  <a:latin typeface="Minion Pro"/>
                  <a:cs typeface="Minion Pro"/>
                </a:rPr>
                <a:t>Spectrale+        Spectrale-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3003220" y="4644307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dirty="0" smtClean="0">
                  <a:latin typeface="Minion Pro"/>
                  <a:cs typeface="Minion Pro"/>
                </a:rPr>
                <a:t>Vision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5415256" y="4646196"/>
              <a:ext cx="979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dirty="0" smtClean="0">
                  <a:latin typeface="Minion Pro"/>
                  <a:cs typeface="Minion Pro"/>
                </a:rPr>
                <a:t>Audition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17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Asymétrie des cortex auditifs</a:t>
            </a:r>
          </a:p>
          <a:p>
            <a:pPr algn="ctr">
              <a:lnSpc>
                <a:spcPct val="120000"/>
              </a:lnSpc>
            </a:pPr>
            <a:endParaRPr lang="fr-FR" sz="2000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071651" y="710665"/>
            <a:ext cx="4072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Collaborateurs: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Robert </a:t>
            </a:r>
            <a:r>
              <a:rPr lang="fr-FR" sz="1600" dirty="0" err="1" smtClean="0">
                <a:solidFill>
                  <a:schemeClr val="accent1">
                    <a:lumMod val="50000"/>
                  </a:schemeClr>
                </a:solidFill>
              </a:rPr>
              <a:t>Zatorre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, David Poeppel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6" name="Image 25" descr="axial_view.bmp"/>
          <p:cNvPicPr>
            <a:picLocks noChangeAspect="1"/>
          </p:cNvPicPr>
          <p:nvPr/>
        </p:nvPicPr>
        <p:blipFill>
          <a:blip r:embed="rId3"/>
          <a:srcRect r="69916"/>
          <a:stretch>
            <a:fillRect/>
          </a:stretch>
        </p:blipFill>
        <p:spPr>
          <a:xfrm>
            <a:off x="2994703" y="2059403"/>
            <a:ext cx="2475367" cy="3021028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4"/>
          <a:srcRect t="34791" b="38463"/>
          <a:stretch/>
        </p:blipFill>
        <p:spPr>
          <a:xfrm>
            <a:off x="5481900" y="3277329"/>
            <a:ext cx="1509379" cy="565449"/>
          </a:xfrm>
          <a:prstGeom prst="rect">
            <a:avLst/>
          </a:prstGeom>
        </p:spPr>
      </p:pic>
      <p:grpSp>
        <p:nvGrpSpPr>
          <p:cNvPr id="43" name="Grouper 42"/>
          <p:cNvGrpSpPr>
            <a:grpSpLocks noChangeAspect="1"/>
          </p:cNvGrpSpPr>
          <p:nvPr/>
        </p:nvGrpSpPr>
        <p:grpSpPr>
          <a:xfrm>
            <a:off x="1388107" y="3286522"/>
            <a:ext cx="1509377" cy="571090"/>
            <a:chOff x="1654070" y="4856000"/>
            <a:chExt cx="715049" cy="294579"/>
          </a:xfrm>
        </p:grpSpPr>
        <p:pic>
          <p:nvPicPr>
            <p:cNvPr id="44" name="Image 43"/>
            <p:cNvPicPr>
              <a:picLocks noChangeAspect="1"/>
            </p:cNvPicPr>
            <p:nvPr/>
          </p:nvPicPr>
          <p:blipFill rotWithShape="1">
            <a:blip r:embed="rId4"/>
            <a:srcRect t="34791" b="38463"/>
            <a:stretch/>
          </p:blipFill>
          <p:spPr>
            <a:xfrm>
              <a:off x="2129005" y="4856000"/>
              <a:ext cx="240114" cy="291668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 rotWithShape="1">
            <a:blip r:embed="rId4"/>
            <a:srcRect t="34791" b="38463"/>
            <a:stretch/>
          </p:blipFill>
          <p:spPr>
            <a:xfrm>
              <a:off x="1891376" y="4858911"/>
              <a:ext cx="240114" cy="291668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 rotWithShape="1">
            <a:blip r:embed="rId4"/>
            <a:srcRect t="34791" b="38463"/>
            <a:stretch/>
          </p:blipFill>
          <p:spPr>
            <a:xfrm>
              <a:off x="1654070" y="4858911"/>
              <a:ext cx="240114" cy="291668"/>
            </a:xfrm>
            <a:prstGeom prst="rect">
              <a:avLst/>
            </a:prstGeom>
          </p:spPr>
        </p:pic>
      </p:grpSp>
      <p:sp>
        <p:nvSpPr>
          <p:cNvPr id="47" name="Rectangle à coins arrondis 46"/>
          <p:cNvSpPr/>
          <p:nvPr/>
        </p:nvSpPr>
        <p:spPr>
          <a:xfrm>
            <a:off x="7484161" y="6249692"/>
            <a:ext cx="1625414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err="1">
                <a:solidFill>
                  <a:schemeClr val="tx1"/>
                </a:solidFill>
                <a:latin typeface="Minion Pro"/>
                <a:cs typeface="Minion Pro"/>
              </a:rPr>
              <a:t>Zatorre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 </a:t>
            </a:r>
            <a:r>
              <a:rPr lang="fr-FR" sz="1400" i="1" dirty="0">
                <a:solidFill>
                  <a:schemeClr val="tx1"/>
                </a:solidFill>
                <a:latin typeface="Minion Pro"/>
                <a:cs typeface="Minion Pro"/>
              </a:rPr>
              <a:t>et al.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2002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Poeppel, 2003</a:t>
            </a:r>
          </a:p>
        </p:txBody>
      </p:sp>
    </p:spTree>
    <p:extLst>
      <p:ext uri="{BB962C8B-B14F-4D97-AF65-F5344CB8AC3E}">
        <p14:creationId xmlns:p14="http://schemas.microsoft.com/office/powerpoint/2010/main" val="28132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fr-FR" sz="2800" dirty="0" smtClean="0">
                <a:solidFill>
                  <a:srgbClr val="000000"/>
                </a:solidFill>
                <a:latin typeface="Minion Pro"/>
                <a:cs typeface="Minion Pro"/>
              </a:rPr>
              <a:t>Asymétrie des cortex auditifs</a:t>
            </a:r>
          </a:p>
          <a:p>
            <a:pPr algn="ctr">
              <a:lnSpc>
                <a:spcPct val="120000"/>
              </a:lnSpc>
            </a:pPr>
            <a:endParaRPr lang="fr-FR" sz="2000" dirty="0" smtClean="0">
              <a:solidFill>
                <a:srgbClr val="000000"/>
              </a:solidFill>
              <a:latin typeface="Minion Pro"/>
              <a:cs typeface="Minion Pro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071651" y="710665"/>
            <a:ext cx="4072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</a:rPr>
              <a:t>Collaborateurs: 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Robert </a:t>
            </a:r>
            <a:r>
              <a:rPr lang="fr-FR" sz="1600" dirty="0" err="1" smtClean="0">
                <a:solidFill>
                  <a:schemeClr val="accent1">
                    <a:lumMod val="50000"/>
                  </a:schemeClr>
                </a:solidFill>
              </a:rPr>
              <a:t>Zatorre</a:t>
            </a:r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, David Poeppel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6" name="Image 25" descr="axial_view.bmp"/>
          <p:cNvPicPr>
            <a:picLocks noChangeAspect="1"/>
          </p:cNvPicPr>
          <p:nvPr/>
        </p:nvPicPr>
        <p:blipFill>
          <a:blip r:embed="rId3"/>
          <a:srcRect r="69916"/>
          <a:stretch>
            <a:fillRect/>
          </a:stretch>
        </p:blipFill>
        <p:spPr>
          <a:xfrm>
            <a:off x="2994703" y="2059403"/>
            <a:ext cx="2475367" cy="3021028"/>
          </a:xfrm>
          <a:prstGeom prst="rect">
            <a:avLst/>
          </a:prstGeom>
        </p:spPr>
      </p:pic>
      <p:grpSp>
        <p:nvGrpSpPr>
          <p:cNvPr id="7" name="Grouper 6"/>
          <p:cNvGrpSpPr/>
          <p:nvPr/>
        </p:nvGrpSpPr>
        <p:grpSpPr>
          <a:xfrm>
            <a:off x="2823338" y="3157943"/>
            <a:ext cx="978861" cy="981534"/>
            <a:chOff x="2823338" y="3509483"/>
            <a:chExt cx="978861" cy="981534"/>
          </a:xfrm>
        </p:grpSpPr>
        <p:sp>
          <p:nvSpPr>
            <p:cNvPr id="27" name="Ellipse 26"/>
            <p:cNvSpPr/>
            <p:nvPr/>
          </p:nvSpPr>
          <p:spPr>
            <a:xfrm>
              <a:off x="3472482" y="3992334"/>
              <a:ext cx="122003" cy="10806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089043" y="3684830"/>
              <a:ext cx="122003" cy="10806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lèche courbée vers la droite 29"/>
            <p:cNvSpPr/>
            <p:nvPr/>
          </p:nvSpPr>
          <p:spPr>
            <a:xfrm rot="18355621">
              <a:off x="2853607" y="3890529"/>
              <a:ext cx="570219" cy="630757"/>
            </a:xfrm>
            <a:prstGeom prst="curvedRightArrow">
              <a:avLst/>
            </a:prstGeom>
            <a:solidFill>
              <a:srgbClr val="FF0000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1" name="Flèche courbée vers la droite 30"/>
            <p:cNvSpPr>
              <a:spLocks/>
            </p:cNvSpPr>
            <p:nvPr/>
          </p:nvSpPr>
          <p:spPr>
            <a:xfrm rot="18355621" flipH="1" flipV="1">
              <a:off x="3310260" y="3336796"/>
              <a:ext cx="319252" cy="664626"/>
            </a:xfrm>
            <a:prstGeom prst="curvedRightArrow">
              <a:avLst/>
            </a:prstGeom>
            <a:solidFill>
              <a:srgbClr val="0000FF">
                <a:alpha val="50000"/>
              </a:srgb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er 7"/>
          <p:cNvGrpSpPr/>
          <p:nvPr/>
        </p:nvGrpSpPr>
        <p:grpSpPr>
          <a:xfrm>
            <a:off x="4627412" y="3179683"/>
            <a:ext cx="1094334" cy="861672"/>
            <a:chOff x="4627412" y="3531223"/>
            <a:chExt cx="1094334" cy="861672"/>
          </a:xfrm>
        </p:grpSpPr>
        <p:sp>
          <p:nvSpPr>
            <p:cNvPr id="35" name="Ellipse 34"/>
            <p:cNvSpPr/>
            <p:nvPr/>
          </p:nvSpPr>
          <p:spPr>
            <a:xfrm rot="6133874">
              <a:off x="4867652" y="3955824"/>
              <a:ext cx="122003" cy="10806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6133874">
              <a:off x="5249410" y="3646236"/>
              <a:ext cx="122003" cy="10806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Flèche courbée vers la droite 36"/>
            <p:cNvSpPr/>
            <p:nvPr/>
          </p:nvSpPr>
          <p:spPr>
            <a:xfrm rot="2889495">
              <a:off x="4787244" y="3371391"/>
              <a:ext cx="311094" cy="630757"/>
            </a:xfrm>
            <a:prstGeom prst="curvedRightArrow">
              <a:avLst/>
            </a:prstGeom>
            <a:solidFill>
              <a:srgbClr val="FF0000">
                <a:alpha val="50000"/>
              </a:srgb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8" name="Flèche courbée vers la droite 37"/>
            <p:cNvSpPr>
              <a:spLocks/>
            </p:cNvSpPr>
            <p:nvPr/>
          </p:nvSpPr>
          <p:spPr>
            <a:xfrm rot="2889495" flipH="1" flipV="1">
              <a:off x="5111958" y="3783107"/>
              <a:ext cx="554950" cy="664626"/>
            </a:xfrm>
            <a:prstGeom prst="curvedRightArrow">
              <a:avLst/>
            </a:prstGeom>
            <a:solidFill>
              <a:srgbClr val="0000FF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 à coins arrondis 46"/>
          <p:cNvSpPr/>
          <p:nvPr/>
        </p:nvSpPr>
        <p:spPr>
          <a:xfrm>
            <a:off x="7484161" y="6249692"/>
            <a:ext cx="1625414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err="1">
                <a:solidFill>
                  <a:schemeClr val="tx1"/>
                </a:solidFill>
                <a:latin typeface="Minion Pro"/>
                <a:cs typeface="Minion Pro"/>
              </a:rPr>
              <a:t>Zatorre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 </a:t>
            </a:r>
            <a:r>
              <a:rPr lang="fr-FR" sz="1400" i="1" dirty="0">
                <a:solidFill>
                  <a:schemeClr val="tx1"/>
                </a:solidFill>
                <a:latin typeface="Minion Pro"/>
                <a:cs typeface="Minion Pro"/>
              </a:rPr>
              <a:t>et al.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2002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  <a:p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Poeppel, 2003</a:t>
            </a:r>
          </a:p>
        </p:txBody>
      </p:sp>
    </p:spTree>
    <p:extLst>
      <p:ext uri="{BB962C8B-B14F-4D97-AF65-F5344CB8AC3E}">
        <p14:creationId xmlns:p14="http://schemas.microsoft.com/office/powerpoint/2010/main" val="28132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Oups !</a:t>
            </a:r>
          </a:p>
        </p:txBody>
      </p:sp>
    </p:spTree>
    <p:extLst>
      <p:ext uri="{BB962C8B-B14F-4D97-AF65-F5344CB8AC3E}">
        <p14:creationId xmlns:p14="http://schemas.microsoft.com/office/powerpoint/2010/main" val="323116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ndir un rectangle avec un coin du même côté 12"/>
          <p:cNvSpPr/>
          <p:nvPr/>
        </p:nvSpPr>
        <p:spPr>
          <a:xfrm>
            <a:off x="0" y="-1"/>
            <a:ext cx="9144000" cy="1079998"/>
          </a:xfrm>
          <a:prstGeom prst="round2SameRect">
            <a:avLst/>
          </a:prstGeom>
          <a:solidFill>
            <a:srgbClr val="A2B5D5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solidFill>
                  <a:schemeClr val="tx1"/>
                </a:solidFill>
                <a:latin typeface="Minion Pro"/>
                <a:cs typeface="Minion Pro"/>
              </a:rPr>
              <a:t>Axes de recherche principaux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016274" y="6254484"/>
            <a:ext cx="4093302" cy="49594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  <a:latin typeface="Minion Pro"/>
                <a:cs typeface="Minion Pro"/>
              </a:rPr>
              <a:t>Hackett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… &amp; Schroeder, </a:t>
            </a:r>
            <a:r>
              <a:rPr lang="fr-FR" sz="1200" i="1" dirty="0" err="1" smtClean="0">
                <a:solidFill>
                  <a:schemeClr val="tx1"/>
                </a:solidFill>
                <a:latin typeface="Minion Pro"/>
                <a:cs typeface="Minion Pro"/>
              </a:rPr>
              <a:t>Current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 Opinion,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 2015</a:t>
            </a:r>
          </a:p>
          <a:p>
            <a:r>
              <a:rPr lang="fr-FR" sz="1400" u="sng" dirty="0" smtClean="0">
                <a:solidFill>
                  <a:schemeClr val="tx1"/>
                </a:solidFill>
                <a:latin typeface="Minion Pro"/>
                <a:cs typeface="Minion Pro"/>
              </a:rPr>
              <a:t>Morillon</a:t>
            </a:r>
            <a:r>
              <a:rPr lang="fr-FR" sz="1400" dirty="0" smtClean="0">
                <a:solidFill>
                  <a:schemeClr val="tx1"/>
                </a:solidFill>
                <a:latin typeface="Minion Pro"/>
                <a:cs typeface="Minion Pro"/>
              </a:rPr>
              <a:t> &amp; Schroeder</a:t>
            </a:r>
            <a:r>
              <a:rPr lang="fr-FR" sz="1400" dirty="0">
                <a:solidFill>
                  <a:schemeClr val="tx1"/>
                </a:solidFill>
                <a:latin typeface="Minion Pro"/>
                <a:cs typeface="Minion Pro"/>
              </a:rPr>
              <a:t>, </a:t>
            </a:r>
            <a:r>
              <a:rPr lang="fr-FR" sz="1200" i="1" dirty="0" smtClean="0">
                <a:solidFill>
                  <a:schemeClr val="tx1"/>
                </a:solidFill>
                <a:latin typeface="Minion Pro"/>
                <a:cs typeface="Minion Pro"/>
              </a:rPr>
              <a:t>NYAS</a:t>
            </a:r>
            <a:r>
              <a:rPr lang="fr-FR" sz="1200" dirty="0" smtClean="0">
                <a:solidFill>
                  <a:schemeClr val="tx1"/>
                </a:solidFill>
                <a:latin typeface="Minion Pro"/>
                <a:cs typeface="Minion Pro"/>
              </a:rPr>
              <a:t>, 2015</a:t>
            </a:r>
            <a:endParaRPr lang="fr-FR" sz="1200" dirty="0">
              <a:solidFill>
                <a:schemeClr val="tx1"/>
              </a:solidFill>
              <a:latin typeface="Minion Pro"/>
              <a:cs typeface="Minion Pro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9978" y="2548057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exogènes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094643" y="2541894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2"/>
                </a:solidFill>
                <a:latin typeface="Minion Pro"/>
                <a:cs typeface="Minion Pro"/>
              </a:rPr>
              <a:t>Signaux endogènes</a:t>
            </a:r>
          </a:p>
        </p:txBody>
      </p:sp>
    </p:spTree>
    <p:extLst>
      <p:ext uri="{BB962C8B-B14F-4D97-AF65-F5344CB8AC3E}">
        <p14:creationId xmlns:p14="http://schemas.microsoft.com/office/powerpoint/2010/main" val="335544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spAutoFit/>
      </a:bodyPr>
      <a:lstStyle>
        <a:defPPr algn="just">
          <a:lnSpc>
            <a:spcPct val="120000"/>
          </a:lnSpc>
          <a:defRPr sz="1800" b="1" dirty="0" smtClean="0">
            <a:solidFill>
              <a:srgbClr val="000000"/>
            </a:solidFill>
            <a:latin typeface="Minion Pro"/>
            <a:cs typeface="Minion Pro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ureau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Bureau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Bureau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58694</TotalTime>
  <Words>4790</Words>
  <Application>Microsoft Macintosh PowerPoint</Application>
  <PresentationFormat>Présentation à l'écran (4:3)</PresentationFormat>
  <Paragraphs>1033</Paragraphs>
  <Slides>88</Slides>
  <Notes>88</Notes>
  <HiddenSlides>0</HiddenSlides>
  <MMClips>3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88</vt:i4>
      </vt:variant>
    </vt:vector>
  </HeadingPairs>
  <TitlesOfParts>
    <vt:vector size="89" baseType="lpstr">
      <vt:lpstr>Thème Office</vt:lpstr>
      <vt:lpstr>Rôle des oscillations corticales d’origine motrice dans le traitement de la parole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computational primitives of speech processing</dc:title>
  <dc:creator>Benjamin Morillon</dc:creator>
  <cp:lastModifiedBy>Benjamin Morillon</cp:lastModifiedBy>
  <cp:revision>669</cp:revision>
  <dcterms:created xsi:type="dcterms:W3CDTF">2013-01-07T07:03:47Z</dcterms:created>
  <dcterms:modified xsi:type="dcterms:W3CDTF">2015-04-20T21:29:21Z</dcterms:modified>
</cp:coreProperties>
</file>